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2" r:id="rId1"/>
  </p:sld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0" r:id="rId6"/>
    <p:sldId id="262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37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299" r:id="rId44"/>
    <p:sldId id="300" r:id="rId45"/>
    <p:sldId id="301" r:id="rId4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2E8"/>
    <a:srgbClr val="DAE5D1"/>
    <a:srgbClr val="A5F9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94A0A-B848-47CB-B8C2-E2411E5C3456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1C2B0-9248-4EA3-879C-03A21326AB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516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95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40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104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555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37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141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579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717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41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30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540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211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8766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76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74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05144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52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58CF9C-4F29-41CB-A164-EEAA06F7EC7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64640DE-DE37-4C59-90C4-A57ADD9B41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00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3" r:id="rId1"/>
    <p:sldLayoutId id="2147485084" r:id="rId2"/>
    <p:sldLayoutId id="2147485085" r:id="rId3"/>
    <p:sldLayoutId id="2147485086" r:id="rId4"/>
    <p:sldLayoutId id="2147485087" r:id="rId5"/>
    <p:sldLayoutId id="2147485088" r:id="rId6"/>
    <p:sldLayoutId id="2147485089" r:id="rId7"/>
    <p:sldLayoutId id="2147485090" r:id="rId8"/>
    <p:sldLayoutId id="2147485091" r:id="rId9"/>
    <p:sldLayoutId id="2147485092" r:id="rId10"/>
    <p:sldLayoutId id="2147485093" r:id="rId11"/>
    <p:sldLayoutId id="2147485094" r:id="rId12"/>
    <p:sldLayoutId id="2147485095" r:id="rId13"/>
    <p:sldLayoutId id="2147485096" r:id="rId14"/>
    <p:sldLayoutId id="2147485097" r:id="rId15"/>
    <p:sldLayoutId id="2147485098" r:id="rId16"/>
    <p:sldLayoutId id="21474850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58937" y="2257215"/>
            <a:ext cx="9113545" cy="2616199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Prestação de Contas</a:t>
            </a:r>
            <a:br>
              <a:rPr lang="pt-BR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br>
              <a:rPr lang="pt-BR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Audiência Pública da Saúde</a:t>
            </a:r>
            <a:br>
              <a:rPr lang="pt-BR" sz="4400" dirty="0"/>
            </a:b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40867" y="4885791"/>
            <a:ext cx="6987645" cy="1388534"/>
          </a:xfrm>
        </p:spPr>
        <p:txBody>
          <a:bodyPr/>
          <a:lstStyle/>
          <a:p>
            <a:pPr algn="ctr"/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BEM VINDOS!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772" y="0"/>
            <a:ext cx="4235227" cy="10972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5913"/>
            <a:ext cx="1081043" cy="61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6527826" y="6368167"/>
            <a:ext cx="5912824" cy="6582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b="1" dirty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PRIMEIRO QUADRIMESTRE 2020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59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7473" y="389741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EXAMES TERCEIRIZADOS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389567"/>
              </p:ext>
            </p:extLst>
          </p:nvPr>
        </p:nvGraphicFramePr>
        <p:xfrm>
          <a:off x="1657472" y="2273000"/>
          <a:ext cx="9730800" cy="318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EXAMES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LABORATORIAS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72.659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IMAGEM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COMPLEMENTARES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ULTRASSONOGRAFIA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77.718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476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7473" y="389741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ODONTOLOGIA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77341"/>
              </p:ext>
            </p:extLst>
          </p:nvPr>
        </p:nvGraphicFramePr>
        <p:xfrm>
          <a:off x="1657473" y="1945092"/>
          <a:ext cx="9543244" cy="4166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7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CONSULTA/PROCEDIMENTO/AÇÕES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CONSULTAS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8.182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PROCEDIMENTOS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11.995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APARELHOS ORTODÔNTICOS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EXAMES EPIDEMIOLÓGICOS DE RISCO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ESCOVAÇÃO DENTAL SUPERVISIONADA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ATIVIDADE EDUCACIONAL (GRUPO)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30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21.197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52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9738" y="378443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ASSISTÊNCIA FARMACÊUTICA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535449"/>
              </p:ext>
            </p:extLst>
          </p:nvPr>
        </p:nvGraphicFramePr>
        <p:xfrm>
          <a:off x="1262130" y="2344337"/>
          <a:ext cx="10676585" cy="260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4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UNIDADES BÁSICAS DA REDE MUNICIPAL</a:t>
                      </a:r>
                      <a:r>
                        <a:rPr lang="pt-BR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pt-B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RECEITAS</a:t>
                      </a:r>
                      <a:r>
                        <a:rPr lang="pt-B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ATENDIDAS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43.134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PROGR. DE MEDIC. EXCEPCIONAIS </a:t>
                      </a:r>
                      <a:r>
                        <a:rPr lang="pt-BR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(ESTADO)</a:t>
                      </a:r>
                      <a:r>
                        <a:rPr lang="pt-BR" sz="2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t-BR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PACIENTES</a:t>
                      </a:r>
                      <a:r>
                        <a:rPr lang="pt-BR" sz="20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ATENDIDOS</a:t>
                      </a:r>
                      <a:endParaRPr lang="pt-BR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4.862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FARMÁCIA SOCIAL</a:t>
                      </a:r>
                      <a:r>
                        <a:rPr lang="pt-BR" sz="2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t-BR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RECEITAS ATENDIDAS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49.240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82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9738" y="591738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VISITA DOMICILIAR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456140"/>
              </p:ext>
            </p:extLst>
          </p:nvPr>
        </p:nvGraphicFramePr>
        <p:xfrm>
          <a:off x="1657472" y="2254185"/>
          <a:ext cx="9543244" cy="260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6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 DE PACIENTES ATIVOS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VISITAS REALIZADAS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PROCEDIMENTOS</a:t>
                      </a:r>
                      <a:r>
                        <a:rPr lang="pt-BR" sz="2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REALIZADAS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457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26524" y="921637"/>
            <a:ext cx="10018713" cy="1752599"/>
          </a:xfrm>
        </p:spPr>
        <p:txBody>
          <a:bodyPr>
            <a:norm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GRUPOS TEMÁTICOS</a:t>
            </a:r>
            <a:endParaRPr lang="pt-BR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200727"/>
              </p:ext>
            </p:extLst>
          </p:nvPr>
        </p:nvGraphicFramePr>
        <p:xfrm>
          <a:off x="1326524" y="2838988"/>
          <a:ext cx="10406130" cy="1563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6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GRUPOS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REALIZADOS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</a:t>
                      </a: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ASMA/TABAGISMO/OBESIDADE/VOCAL e outros...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</a:t>
                      </a:r>
                      <a:r>
                        <a:rPr lang="pt-BR" sz="24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GRUPOS MÊS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276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9738" y="623511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ÓRTESES / PRÓTESES / MATERIAIS 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104816"/>
              </p:ext>
            </p:extLst>
          </p:nvPr>
        </p:nvGraphicFramePr>
        <p:xfrm>
          <a:off x="1657473" y="2142340"/>
          <a:ext cx="9543244" cy="3154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7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ÓCULOS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DIETAS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11.533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ÓRTESES E PRÓTESES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FRALDAS (UNIDADES)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43.244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54.908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180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9738" y="623511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58933"/>
              </p:ext>
            </p:extLst>
          </p:nvPr>
        </p:nvGraphicFramePr>
        <p:xfrm>
          <a:off x="1536970" y="1891466"/>
          <a:ext cx="9901481" cy="4717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3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ATIVIDADES EDUCATIVAS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ANÁLISES DE PROJETOS ARQUITETÔNICOS</a:t>
                      </a:r>
                      <a:endParaRPr lang="pt-BR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CADASTRO DE ESTABELECIMENTOS</a:t>
                      </a:r>
                      <a:endParaRPr lang="pt-BR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INSPEÇÕES DE ESTABELECIMENTOS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EXCLUSÃO DE CADASTRO DE ESTABELECIMENTOS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LICENCIAMENTOS DE ESTABELECIMENTOS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APROVAÇÃO DE PROJETOS BÁSICOS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ATIVIDADE EDUCACIONAL À POPULAÇÃO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0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0529" y="238052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838512"/>
              </p:ext>
            </p:extLst>
          </p:nvPr>
        </p:nvGraphicFramePr>
        <p:xfrm>
          <a:off x="1490919" y="1601360"/>
          <a:ext cx="10224701" cy="52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2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4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DENÚNCIAS E RECLAMAÇÕES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À DENUNCIAS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INSP. SANIT. INST. LONGA PERM. PARA IDOSOS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CADASTRO DE SERVIÇO ALIMENTAÇÃO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INSPEÇÃO SANITÁRIA SERVIÇO ALIMENTAÇÃO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LICENCIAMENTO SERVIÇO ALIMENTAÇÃO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INSP. SANIT. AMBIENTE LIVRE TABACO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LAUDO DE ANÁLISE LABORATORIAL DO PROGRAMA DE MONITARAMENTO DE ALIMENTOS RECEBIDOS PELA VISA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ATIVIDADE EDUCIONAL SOBRE TEMÁTICAS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31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9109" y="238052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664968"/>
              </p:ext>
            </p:extLst>
          </p:nvPr>
        </p:nvGraphicFramePr>
        <p:xfrm>
          <a:off x="1525209" y="1448769"/>
          <a:ext cx="10224701" cy="5278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2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INSTAURAÇÃO PROC. ADM SANITÁRIO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CONCLUSÃO PROC. ADM SANITÁRIO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PRÓ ÁGUA - AMOSTRAS COLETADAS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PRÓ ÁGUA - AMOSTRAS DE ACORDO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PRÓ ÁGUA - AMOSTRAS EM DESACORDO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ACIDENTE BIOLÓGICO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ACIDENTE BIOLÓGICO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135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ACIDENTE DE TRABALHO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ACIDENTE DE TRABALHO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898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9109" y="238052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873740"/>
              </p:ext>
            </p:extLst>
          </p:nvPr>
        </p:nvGraphicFramePr>
        <p:xfrm>
          <a:off x="1525209" y="1448769"/>
          <a:ext cx="10224701" cy="4708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2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ATENDIMENTO ANTI RÁBICO 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ATENDIMENTO ANTI RÁBICO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ACIDENTE P/ ANIMAL PEÇONHENTO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ACIDENTE POR ANIMAL PEÇONHENTO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COQUELUCHE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13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COQUELUCHE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DOENÇAS EXANTEMATICAS - SARAMPO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135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DOENÇAS EXANTEMATICAS - SARAMPO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947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7191" y="134167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LEGISLAÇÃO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50070" y="3338660"/>
            <a:ext cx="10018713" cy="3124201"/>
          </a:xfrm>
        </p:spPr>
        <p:txBody>
          <a:bodyPr/>
          <a:lstStyle/>
          <a:p>
            <a:pPr marL="0" indent="0" algn="ctr">
              <a:buNone/>
            </a:pPr>
            <a:r>
              <a:rPr lang="pt-BR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SEÇÃO I </a:t>
            </a:r>
          </a:p>
          <a:p>
            <a:pPr marL="0" indent="0" algn="ctr">
              <a:buNone/>
            </a:pPr>
            <a:r>
              <a:rPr lang="pt-BR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DA LEI COMPLEMENTAR</a:t>
            </a:r>
          </a:p>
          <a:p>
            <a:pPr marL="0" indent="0" algn="ctr">
              <a:buNone/>
            </a:pPr>
            <a:r>
              <a:rPr lang="pt-BR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141/2012</a:t>
            </a:r>
          </a:p>
          <a:p>
            <a:endParaRPr lang="pt-BR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56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9109" y="603087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456955"/>
              </p:ext>
            </p:extLst>
          </p:nvPr>
        </p:nvGraphicFramePr>
        <p:xfrm>
          <a:off x="1289109" y="2228703"/>
          <a:ext cx="10224701" cy="3626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2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DST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DST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EVENTO ADVERSO PÓS VACINAÇÃO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EVENTO ADVERSO PÓS VACINAÇÃO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ESQUISTOSSOMOSE - NOTIFICADO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13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ESQUISTOSSOMOSE - CONFIRMADO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466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9109" y="238052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985439"/>
              </p:ext>
            </p:extLst>
          </p:nvPr>
        </p:nvGraphicFramePr>
        <p:xfrm>
          <a:off x="1525209" y="1448769"/>
          <a:ext cx="10224701" cy="5269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2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 AMARELA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 AMARELA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 AMARELA - AUTÓCTONES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 AMARELA - IMPORTADOS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 AMARELA - DESCARTADOS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13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 MACULOSA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 MACULOSA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135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HANSENÍASE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135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HANSENÍASE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05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0529" y="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932690"/>
              </p:ext>
            </p:extLst>
          </p:nvPr>
        </p:nvGraphicFramePr>
        <p:xfrm>
          <a:off x="1623060" y="1265889"/>
          <a:ext cx="9938382" cy="5447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HEPATITES VIRAIS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HEPATITES VIRAIS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HIV/AIDS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HIV/AIDS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INTOXICAÇÃO EXÓGENA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INTOXICAÇÃO EXÓGENA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LEPTOSPIROSE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LEPTOSPIROSE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MENINGITE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MENINGITE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358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0529" y="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431780"/>
              </p:ext>
            </p:extLst>
          </p:nvPr>
        </p:nvGraphicFramePr>
        <p:xfrm>
          <a:off x="1623060" y="1265889"/>
          <a:ext cx="9938382" cy="5447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SIFILIS ADULTO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SIFILIS ADULTO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SIFILIS CONGÊNITA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SIFILIS CONGÊNITA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SIFILIS GESTANTE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SIFILIS GESTANTE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SÍNDROME RESPIR. AGUDA - INFLUENZA - </a:t>
                      </a:r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SÍNDROME RESPIR. AGUDA INFLUENZA - </a:t>
                      </a:r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SÍNDROME MÃO PÉ BOCA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SÍNDROME MÃO PÉ BOCA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91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6249" y="238052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787618"/>
              </p:ext>
            </p:extLst>
          </p:nvPr>
        </p:nvGraphicFramePr>
        <p:xfrm>
          <a:off x="1623060" y="1752599"/>
          <a:ext cx="9938382" cy="4406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SURTO DE VARICELA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SURTO DE VARICELA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TUBERCULOSE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TUBERCULOSE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VIOLÊNCIA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VIOLÊNCIA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ZIKA - NOTIFICADO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ZIKA - CONFIRMADO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90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6249" y="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066688"/>
              </p:ext>
            </p:extLst>
          </p:nvPr>
        </p:nvGraphicFramePr>
        <p:xfrm>
          <a:off x="1623060" y="1295399"/>
          <a:ext cx="9938382" cy="5447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- NOTIFICADOS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- CONFIRMADOS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- AUTÓCTONES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- IMPORTADOS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- DESCARTADOS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CHIKUNGUNHA - NOTIFICADOS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CHIKUNGUNHA - CONFIRMADOS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CHIKUNGUNHA - AUTÓCTONES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CHIKUNGUNHA - IMPORTADOS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CHIKUNGUNHA - DESCARTADOS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20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6249" y="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783408"/>
              </p:ext>
            </p:extLst>
          </p:nvPr>
        </p:nvGraphicFramePr>
        <p:xfrm>
          <a:off x="1508760" y="1752599"/>
          <a:ext cx="9938382" cy="4406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FEBRE AMARELA - NOTIFICADOS - Epizootia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FEBRE AMARELA - CONFIRMADOS - Epizootia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BLOQUEIO - IMÓVEIS TRABALHADOS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BLOQUEIO - IMÓVEIS FECHADOS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AV. DENSIDADE LARVÁRIA - IMÓVEIS TRABALHADOS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AV. DENSIDADE LARVÁRIA - IMÓVEIS FECHADOS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IMÓVEIS ESTRATÉGICOS - IMÓVEIS TRABALHADOS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PONTOS ESTRATÉGICOS - IMÓVEIS TRABALHADOS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344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6249" y="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251188"/>
              </p:ext>
            </p:extLst>
          </p:nvPr>
        </p:nvGraphicFramePr>
        <p:xfrm>
          <a:off x="1266249" y="1478279"/>
          <a:ext cx="10180893" cy="5168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9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415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CASA A CASA - CASAS VISITADAS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CASA A CASA - CASAS FECHADAS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DENGUE CASA A CASA - TOTAL DE CASAS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5.453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NEBULIZAÇÃO TRABALHADO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NEBULIZAÇÃO FECHADO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COBERTURAS VACINAIS - DOSES DE VACINAS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18.728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CAMPANHA DE VACINAÇÃO CONTRA INFLUENZA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7.170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406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CAMPANHA DE VACINAÇÃO CONTRA A POLIO E SARAMPO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CAMPANHA DE VACINAÇÃO CONTRA A RAIVA ANIMAL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45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6249" y="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 EM SAÚDE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751006"/>
              </p:ext>
            </p:extLst>
          </p:nvPr>
        </p:nvGraphicFramePr>
        <p:xfrm>
          <a:off x="1266249" y="1752599"/>
          <a:ext cx="10180893" cy="319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9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415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SRAG (COVID-19) - NOTIFICADO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SRAG (COVID-19) - CONFIRMADO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SRAG (COVID-19) - DESCARTADO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75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SRAG (COVID-19) – SUSPEITO</a:t>
                      </a:r>
                      <a:r>
                        <a:rPr lang="pt-BR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AGUARDANDO RESULTADO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55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200" b="1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200" b="1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102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0529" y="756886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ZOONOSES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665283"/>
              </p:ext>
            </p:extLst>
          </p:nvPr>
        </p:nvGraphicFramePr>
        <p:xfrm>
          <a:off x="1300860" y="2598419"/>
          <a:ext cx="9938382" cy="2964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 CLÍNICO VETERIN.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ESTERELIZAÇÃO CIRÚGICA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DENÚNCIAS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OUTROS SERVIÇOS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11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7191" y="134167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HUMANOS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010670"/>
              </p:ext>
            </p:extLst>
          </p:nvPr>
        </p:nvGraphicFramePr>
        <p:xfrm>
          <a:off x="3606412" y="2983936"/>
          <a:ext cx="614027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36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b="1" noProof="0" dirty="0">
                          <a:solidFill>
                            <a:schemeClr val="bg1"/>
                          </a:solidFill>
                        </a:rPr>
                        <a:t>MÉDIA NO QUADRIMESTRE</a:t>
                      </a:r>
                      <a:endParaRPr lang="pt-BR" sz="3200" b="1" i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549">
                <a:tc>
                  <a:txBody>
                    <a:bodyPr/>
                    <a:lstStyle/>
                    <a:p>
                      <a:pPr algn="ctr"/>
                      <a:r>
                        <a:rPr lang="pt-BR" sz="4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260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0529" y="756886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 MENTAL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726485"/>
              </p:ext>
            </p:extLst>
          </p:nvPr>
        </p:nvGraphicFramePr>
        <p:xfrm>
          <a:off x="1300860" y="2598419"/>
          <a:ext cx="9938382" cy="1998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 AMBULATÓRIO SAÚDE MENTAL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PSICOLOGIA UBS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2.342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50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9128" y="238052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 MENTAL - CAPS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232778"/>
              </p:ext>
            </p:extLst>
          </p:nvPr>
        </p:nvGraphicFramePr>
        <p:xfrm>
          <a:off x="1508760" y="1752599"/>
          <a:ext cx="9938382" cy="492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 INDIVIDUAL EQUIPE MULTIDISCIPLINAR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 DOMICILAR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 FAMILIAR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MATRICIAMENTO - ATENÇÃO BÁSICA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MATRICIAMENTO - HOSPITALAR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TRIAGENS - ACOLHIMENTO INICIAL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PACIENTES ATIVOS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ACOLHIMENTO DIURNO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AÇÕES DE REABILITAÇÃO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664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2007" y="109263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 MENTAL - CAPS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504788"/>
              </p:ext>
            </p:extLst>
          </p:nvPr>
        </p:nvGraphicFramePr>
        <p:xfrm>
          <a:off x="1560275" y="1410211"/>
          <a:ext cx="9938382" cy="5447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7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SITUAÇÕES DE CRISE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DISCUÇÃO DE CASOS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INTERNAÇÃO PSIQUIATRICA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TRANSPORTE - BUSCA ATIVA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CLÍNICA DE CONVIVÊNCIA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ALONGAMENTO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CULINÁRIA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ENCONTRO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BATE BOLA/AD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CAMINHADA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693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2007" y="109263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 MENTAL - CAPS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504656"/>
              </p:ext>
            </p:extLst>
          </p:nvPr>
        </p:nvGraphicFramePr>
        <p:xfrm>
          <a:off x="1560275" y="1410211"/>
          <a:ext cx="9938382" cy="5447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7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MÚSICA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PEDAGÓGICO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OFICINA - COSTURA E ARTESANATO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OFICINA - MOSAICO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 A/D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 ATELIÊ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ASSEMBLEIA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AUTOCUIDADO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GRUPOS - MUSICOTERAPIA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0604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4.852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527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0529" y="756886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TRANSPORTE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909188"/>
              </p:ext>
            </p:extLst>
          </p:nvPr>
        </p:nvGraphicFramePr>
        <p:xfrm>
          <a:off x="1300860" y="2598419"/>
          <a:ext cx="9938382" cy="3448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5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2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INTERMUNICIPAL - PACIENTES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INTERMUNICIPAL - SAÍDAS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MUNICIPAL - PACIENTES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MUNICIPAL - SAÍDAS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pt-BR" sz="24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PACIENTES</a:t>
                      </a:r>
                      <a:endParaRPr lang="pt-BR" sz="2400" b="1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6.752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pt-BR" sz="24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SAÍDAS</a:t>
                      </a:r>
                      <a:endParaRPr lang="pt-BR" sz="2400" b="1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2.388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74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0529" y="756886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CONVÊNIOS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263882"/>
              </p:ext>
            </p:extLst>
          </p:nvPr>
        </p:nvGraphicFramePr>
        <p:xfrm>
          <a:off x="1220529" y="2129718"/>
          <a:ext cx="10538460" cy="4545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8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9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INSTITUIÇÃO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CIELO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LARCAB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APAE/LOUVEIRA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EQUOVITA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GRENDACC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52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*MODALIDADES</a:t>
                      </a:r>
                      <a:r>
                        <a:rPr lang="pt-BR" sz="24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ATENDIMENTO DURANTE A PANDEMIA COVIS-19 REMOTO E SEMIPRESENCIAL</a:t>
                      </a:r>
                    </a:p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2400" b="1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922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2007" y="378443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ISCL - CONSULTAS ESPECIALIZADAS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059159"/>
              </p:ext>
            </p:extLst>
          </p:nvPr>
        </p:nvGraphicFramePr>
        <p:xfrm>
          <a:off x="1560275" y="1861862"/>
          <a:ext cx="9938382" cy="3885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7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ESPECIALIDADE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ANESTESIOLOGIA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CIRURGIA CARDIOVASCULAR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CIRURGIA GERAL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CIRURGIA PEDIÁTRICA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CIRURGIA PLÁSTICA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DERMATOLOGIA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FONOAUDIOLOGIA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8524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2007" y="378443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ISCL - CONSULTAS ESPECIALIZADAS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142191"/>
              </p:ext>
            </p:extLst>
          </p:nvPr>
        </p:nvGraphicFramePr>
        <p:xfrm>
          <a:off x="1560275" y="1861862"/>
          <a:ext cx="9938382" cy="438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7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94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ESPECIALIDADE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GINECOLOGIA E OBSTETRÍCIA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NEUROLOGIA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ORTOPEDIA/TRAUMATOLOGIA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OTORRINOLARINGOLOGIA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UROLOGIA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ENDOCRINOLOGIA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8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MEDICINA DO TRABALHO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184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5.160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9946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329" y="378443"/>
            <a:ext cx="10828851" cy="1752599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ISCL - ATENDIMENTOS E PROCEDIMENTOS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107018"/>
              </p:ext>
            </p:extLst>
          </p:nvPr>
        </p:nvGraphicFramePr>
        <p:xfrm>
          <a:off x="1336402" y="2131042"/>
          <a:ext cx="10623188" cy="365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2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315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(PS)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PROCEDIMENTOS (PS)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ATENDIMENTOS (PA)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PROCEDIMENTOS (PA)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ATENDIMENTOS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24.928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06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PROCEDIMENTOS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67.625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782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329" y="596118"/>
            <a:ext cx="10828851" cy="1752599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ISCL - INTERNAÇÕES POR CLÍNICA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028530"/>
              </p:ext>
            </p:extLst>
          </p:nvPr>
        </p:nvGraphicFramePr>
        <p:xfrm>
          <a:off x="1336402" y="2452466"/>
          <a:ext cx="10623188" cy="316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2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315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CLÍNICA MÉDICA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PEDIATRIA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CIRURGICA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GINECOLOGIA/OBSTETRICIA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93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914400">
              <a:lnSpc>
                <a:spcPct val="90000"/>
              </a:lnSpc>
              <a:defRPr/>
            </a:pPr>
            <a:r>
              <a:rPr lang="pt-BR" sz="4400" b="1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PRODUTIVIDADE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78205" y="2765473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ATENÇÃO BÁSICA</a:t>
            </a:r>
          </a:p>
          <a:p>
            <a:pPr marL="0" indent="0">
              <a:buNone/>
            </a:pPr>
            <a:r>
              <a:rPr lang="pt-B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ATENÇÃO ESPECIALIZADA</a:t>
            </a:r>
          </a:p>
          <a:p>
            <a:pPr marL="0" indent="0">
              <a:buNone/>
            </a:pPr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ATENÇÃO TERCIÁRIA</a:t>
            </a:r>
          </a:p>
          <a:p>
            <a:endParaRPr lang="pt-BR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213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329" y="596118"/>
            <a:ext cx="10828851" cy="1752599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ISCL - CIRURGIAS POR CLÍNICA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259439"/>
              </p:ext>
            </p:extLst>
          </p:nvPr>
        </p:nvGraphicFramePr>
        <p:xfrm>
          <a:off x="1336402" y="2452466"/>
          <a:ext cx="10623188" cy="368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2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315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CADIOVASCULAR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GERAL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GINECOLOGIA</a:t>
                      </a:r>
                      <a:r>
                        <a:rPr lang="pt-BR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 </a:t>
                      </a:r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OBSTETRICIA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OTORRINOLARINGOLOGIA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UROLOGIA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850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329" y="596118"/>
            <a:ext cx="10828851" cy="1752599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ISCL - COMPLEMENTARES / REMOÇÕES E TRANSPORTES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050299"/>
              </p:ext>
            </p:extLst>
          </p:nvPr>
        </p:nvGraphicFramePr>
        <p:xfrm>
          <a:off x="1336402" y="2452466"/>
          <a:ext cx="10623188" cy="316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2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315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CHAMADAS EXTERNAS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ALTA MÉDICA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TRANSFERÊNCIAS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AVALIAÇÕES INTERHOSPITALAR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2632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329" y="596118"/>
            <a:ext cx="10828851" cy="1752599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CRL - ATENDIMENTOS REALIZADOS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132118"/>
              </p:ext>
            </p:extLst>
          </p:nvPr>
        </p:nvGraphicFramePr>
        <p:xfrm>
          <a:off x="1336402" y="2452466"/>
          <a:ext cx="10623188" cy="2645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315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u="none" strike="noStrike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ATIVIDADE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0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FISIOTERAPIA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FONOAUDIOLOGIA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43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TERAPIA OCUPACIONAL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70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5.330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1889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404" y="2772508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MUNICIPAL</a:t>
            </a:r>
            <a:b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6000" dirty="0"/>
              <a:t> </a:t>
            </a:r>
            <a:r>
              <a:rPr lang="pt-BR" sz="6000" b="1" dirty="0"/>
              <a:t>Nicolau Finamore Junior</a:t>
            </a:r>
            <a:br>
              <a:rPr lang="pt-BR" sz="6000" b="1" dirty="0"/>
            </a:b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Prefeito Municipal</a:t>
            </a:r>
            <a:br>
              <a:rPr lang="pt-BR" dirty="0"/>
            </a:br>
            <a:r>
              <a:rPr lang="pt-BR" sz="5400" b="1" dirty="0"/>
              <a:t>Neusa </a:t>
            </a:r>
            <a:r>
              <a:rPr lang="pt-BR" sz="5400" b="1" dirty="0" err="1"/>
              <a:t>Antonia</a:t>
            </a:r>
            <a:r>
              <a:rPr lang="pt-BR" sz="5400" b="1" dirty="0"/>
              <a:t> Orestes de Oliveira</a:t>
            </a:r>
            <a:br>
              <a:rPr lang="pt-BR" sz="5400" b="1" dirty="0"/>
            </a:b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Vice Prefeita</a:t>
            </a:r>
            <a:br>
              <a:rPr lang="pt-BR" sz="4800" dirty="0"/>
            </a:br>
            <a:r>
              <a:rPr lang="pt-BR" sz="6000" b="1" dirty="0"/>
              <a:t>José Carlos </a:t>
            </a:r>
            <a:r>
              <a:rPr lang="pt-BR" sz="6000" b="1" dirty="0" err="1"/>
              <a:t>Bellussi</a:t>
            </a:r>
            <a:br>
              <a:rPr lang="pt-BR" sz="6000" b="1" dirty="0"/>
            </a:b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Secretário Municipal de Saúde</a:t>
            </a:r>
            <a:br>
              <a:rPr lang="pt-BR" dirty="0"/>
            </a:b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9510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6065" y="2795954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pt-BR" sz="5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</a:t>
            </a:r>
            <a:br>
              <a:rPr lang="pt-BR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5600" dirty="0"/>
              <a:t> </a:t>
            </a:r>
            <a:r>
              <a:rPr lang="pt-BR" sz="5600" b="1" dirty="0"/>
              <a:t>Vera Regina Bruno</a:t>
            </a:r>
            <a:br>
              <a:rPr lang="pt-BR" sz="1800" b="1" dirty="0"/>
            </a:br>
            <a:br>
              <a:rPr lang="pt-BR" sz="1800" b="1" dirty="0"/>
            </a:br>
            <a:br>
              <a:rPr lang="pt-BR" sz="1800" b="1" dirty="0"/>
            </a:br>
            <a:r>
              <a:rPr lang="pt-BR" sz="4400" dirty="0">
                <a:solidFill>
                  <a:schemeClr val="accent1">
                    <a:lumMod val="75000"/>
                  </a:schemeClr>
                </a:solidFill>
              </a:rPr>
              <a:t>Economista Sanitarista</a:t>
            </a:r>
            <a:br>
              <a:rPr lang="pt-BR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sz="4400" dirty="0">
                <a:solidFill>
                  <a:schemeClr val="accent1">
                    <a:lumMod val="75000"/>
                  </a:schemeClr>
                </a:solidFill>
              </a:rPr>
              <a:t>Diretoria de Gestão e Planejamento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36023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404" y="2772508"/>
            <a:ext cx="10018713" cy="1752599"/>
          </a:xfrm>
        </p:spPr>
        <p:txBody>
          <a:bodyPr>
            <a:noAutofit/>
          </a:bodyPr>
          <a:lstStyle/>
          <a:p>
            <a:r>
              <a:rPr lang="pt-BR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AGRADECEMOS</a:t>
            </a:r>
            <a:br>
              <a:rPr lang="pt-BR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SUA PRESENÇA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8538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1827" y="606760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ATENÇÃO BÁSICA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988807"/>
              </p:ext>
            </p:extLst>
          </p:nvPr>
        </p:nvGraphicFramePr>
        <p:xfrm>
          <a:off x="2020936" y="2389954"/>
          <a:ext cx="9079604" cy="3187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0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5059">
                <a:tc gridSpan="2"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UNIDADES BÁSICAS DE SAÚDE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569">
                <a:tc>
                  <a:txBody>
                    <a:bodyPr/>
                    <a:lstStyle/>
                    <a:p>
                      <a:r>
                        <a:rPr lang="pt-BR" sz="2800" b="1" dirty="0"/>
                        <a:t>CLÍNICA GERAL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8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6.868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569">
                <a:tc>
                  <a:txBody>
                    <a:bodyPr/>
                    <a:lstStyle/>
                    <a:p>
                      <a:r>
                        <a:rPr lang="pt-BR" sz="2800" b="1" dirty="0"/>
                        <a:t>GINECOLOGIA E OBSTETRÍCIA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8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3.727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569">
                <a:tc>
                  <a:txBody>
                    <a:bodyPr/>
                    <a:lstStyle/>
                    <a:p>
                      <a:r>
                        <a:rPr lang="pt-BR" sz="2800" b="1" dirty="0"/>
                        <a:t>PEDIATRIA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8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4.249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329">
                <a:tc>
                  <a:txBody>
                    <a:bodyPr/>
                    <a:lstStyle/>
                    <a:p>
                      <a:r>
                        <a:rPr lang="pt-BR" sz="32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32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14.844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01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7473" y="389741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ATENÇÃO ESPECIALIZADA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521983"/>
              </p:ext>
            </p:extLst>
          </p:nvPr>
        </p:nvGraphicFramePr>
        <p:xfrm>
          <a:off x="1945386" y="2035244"/>
          <a:ext cx="9442886" cy="422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1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ESPECIALIDADE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r>
                        <a:rPr lang="pt-BR" sz="2600" b="1" dirty="0"/>
                        <a:t>ACUPUNTURA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r>
                        <a:rPr lang="pt-BR" sz="2600" b="1" dirty="0"/>
                        <a:t>ALERGISTA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r>
                        <a:rPr lang="pt-BR" sz="2600" b="1" dirty="0"/>
                        <a:t>CARDIOLOGIA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r>
                        <a:rPr lang="pt-BR" sz="2600" b="1" dirty="0"/>
                        <a:t>ENDOCRINOLOGIA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FONOAUDIOLOGIA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GERIATRIA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3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HOMEOPATIA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15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7473" y="389741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ATENÇÃO ESPECIALIZADA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176055"/>
              </p:ext>
            </p:extLst>
          </p:nvPr>
        </p:nvGraphicFramePr>
        <p:xfrm>
          <a:off x="1945386" y="2035244"/>
          <a:ext cx="9442886" cy="422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1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ESPECIALIDADE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INFECTOLOGIA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MEDICINA DO TRABALHO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NEFROLOGIA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algn="l" fontAlgn="b"/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NEUROPEDIATRIA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NUTRICIONISTA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OFTALMOLOGIA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304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ORTOPEDIA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6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7473" y="389741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ATENÇÃO ESPECIALIZADA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330795"/>
              </p:ext>
            </p:extLst>
          </p:nvPr>
        </p:nvGraphicFramePr>
        <p:xfrm>
          <a:off x="1945386" y="2035244"/>
          <a:ext cx="9442886" cy="422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1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ESPECIALIDADE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OTORRINOLARINGOLOGIA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PENUMOLOGIA (INFANTIL)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PSICOLOGIA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1.856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REUMATOLOGIA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TERAPIA OCUPACIONAL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26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CONSULTAS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8.736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30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DE CONSULTAS/MÊS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2.184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57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7473" y="389741"/>
            <a:ext cx="10018713" cy="175259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EXAMES REALIZADOS - LMM</a:t>
            </a:r>
            <a:endParaRPr lang="pt-B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410880"/>
              </p:ext>
            </p:extLst>
          </p:nvPr>
        </p:nvGraphicFramePr>
        <p:xfrm>
          <a:off x="2035538" y="2035244"/>
          <a:ext cx="9442886" cy="318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1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EXAMES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ATENDIMENTOS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ECOCARDIOGRAMA FETAL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ELETROCARDIOGRAMA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MAMOGRAFIA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07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EXAMES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30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DE EXAMES/MÊS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2600" b="1" i="0" u="none" strike="noStrike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E09D0E5-669A-4D77-AA9E-14DCCAFE6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65"/>
            <a:ext cx="898329" cy="50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70609" y="0"/>
            <a:ext cx="2921390" cy="7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107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1394</Words>
  <Application>Microsoft Office PowerPoint</Application>
  <PresentationFormat>Widescreen</PresentationFormat>
  <Paragraphs>641</Paragraphs>
  <Slides>45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52" baseType="lpstr">
      <vt:lpstr>Arial</vt:lpstr>
      <vt:lpstr>Arial Black</vt:lpstr>
      <vt:lpstr>Calibri</vt:lpstr>
      <vt:lpstr>Corbel</vt:lpstr>
      <vt:lpstr>Times New Roman</vt:lpstr>
      <vt:lpstr>Verdana</vt:lpstr>
      <vt:lpstr>Paralaxe</vt:lpstr>
      <vt:lpstr>Prestação de Contas  e  Audiência Pública da Saúde </vt:lpstr>
      <vt:lpstr>LEGISLAÇÃO</vt:lpstr>
      <vt:lpstr>RECURSOS HUMANOS</vt:lpstr>
      <vt:lpstr>PRODUTIVIDADE</vt:lpstr>
      <vt:lpstr>ATENÇÃO BÁSICA</vt:lpstr>
      <vt:lpstr>ATENÇÃO ESPECIALIZADA</vt:lpstr>
      <vt:lpstr>ATENÇÃO ESPECIALIZADA</vt:lpstr>
      <vt:lpstr>ATENÇÃO ESPECIALIZADA</vt:lpstr>
      <vt:lpstr>EXAMES REALIZADOS - LMM</vt:lpstr>
      <vt:lpstr>EXAMES TERCEIRIZADOS</vt:lpstr>
      <vt:lpstr>ODONTOLOGIA</vt:lpstr>
      <vt:lpstr>ASSISTÊNCIA FARMACÊUTICA</vt:lpstr>
      <vt:lpstr>VISITA DOMICILIAR</vt:lpstr>
      <vt:lpstr>GRUPOS TEMÁTICOS</vt:lpstr>
      <vt:lpstr>ÓRTESES / PRÓTESES / MATERIAIS </vt:lpstr>
      <vt:lpstr>VIGILÂNCIA EM SAÚDE</vt:lpstr>
      <vt:lpstr>VIGILÂNCIA EM SAÚDE</vt:lpstr>
      <vt:lpstr>VIGILÂNCIA EM SAÚDE</vt:lpstr>
      <vt:lpstr>VIGILÂNCIA EM SAÚDE</vt:lpstr>
      <vt:lpstr>VIGILÂNCIA EM SAÚDE</vt:lpstr>
      <vt:lpstr>VIGILÂNCIA EM SAÚDE</vt:lpstr>
      <vt:lpstr>VIGILÂNCIA EM SAÚDE</vt:lpstr>
      <vt:lpstr>VIGILÂNCIA EM SAÚDE</vt:lpstr>
      <vt:lpstr>VIGILÂNCIA EM SAÚDE</vt:lpstr>
      <vt:lpstr>VIGILÂNCIA EM SAÚDE</vt:lpstr>
      <vt:lpstr>VIGILÂNCIA EM SAÚDE</vt:lpstr>
      <vt:lpstr>VIGILÂNCIA EM SAÚDE</vt:lpstr>
      <vt:lpstr>VIGILÂNCIA EM SAÚDE</vt:lpstr>
      <vt:lpstr>ZOONOSES</vt:lpstr>
      <vt:lpstr>SAÚDE MENTAL</vt:lpstr>
      <vt:lpstr>SAÚDE MENTAL - CAPS</vt:lpstr>
      <vt:lpstr>SAÚDE MENTAL - CAPS</vt:lpstr>
      <vt:lpstr>SAÚDE MENTAL - CAPS</vt:lpstr>
      <vt:lpstr>TRANSPORTE</vt:lpstr>
      <vt:lpstr>CONVÊNIOS</vt:lpstr>
      <vt:lpstr>ISCL - CONSULTAS ESPECIALIZADAS</vt:lpstr>
      <vt:lpstr>ISCL - CONSULTAS ESPECIALIZADAS</vt:lpstr>
      <vt:lpstr>ISCL - ATENDIMENTOS E PROCEDIMENTOS</vt:lpstr>
      <vt:lpstr>ISCL - INTERNAÇÕES POR CLÍNICA</vt:lpstr>
      <vt:lpstr>ISCL - CIRURGIAS POR CLÍNICA</vt:lpstr>
      <vt:lpstr>ISCL - COMPLEMENTARES / REMOÇÕES E TRANSPORTES</vt:lpstr>
      <vt:lpstr>CRL - ATENDIMENTOS REALIZADOS</vt:lpstr>
      <vt:lpstr>GESTÃO MUNICIPAL  Nicolau Finamore Junior Prefeito Municipal Neusa Antonia Orestes de Oliveira Vice Prefeita José Carlos Bellussi Secretário Municipal de Saúde </vt:lpstr>
      <vt:lpstr>APRESENTAÇÃO  Vera Regina Bruno   Economista Sanitarista Diretoria de Gestão e Planejamento</vt:lpstr>
      <vt:lpstr>AGRADECEMOS POR SUA PRESENÇA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Saude</dc:creator>
  <cp:lastModifiedBy>Saude</cp:lastModifiedBy>
  <cp:revision>136</cp:revision>
  <cp:lastPrinted>2019-10-09T17:32:25Z</cp:lastPrinted>
  <dcterms:created xsi:type="dcterms:W3CDTF">2019-02-11T16:56:07Z</dcterms:created>
  <dcterms:modified xsi:type="dcterms:W3CDTF">2020-05-28T11:22:25Z</dcterms:modified>
</cp:coreProperties>
</file>