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82" r:id="rId1"/>
  </p:sldMasterIdLst>
  <p:handoutMasterIdLst>
    <p:handoutMasterId r:id="rId47"/>
  </p:handoutMasterIdLst>
  <p:sldIdLst>
    <p:sldId id="256" r:id="rId2"/>
    <p:sldId id="257" r:id="rId3"/>
    <p:sldId id="258" r:id="rId4"/>
    <p:sldId id="259" r:id="rId5"/>
    <p:sldId id="260" r:id="rId6"/>
    <p:sldId id="262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321" r:id="rId27"/>
    <p:sldId id="322" r:id="rId28"/>
    <p:sldId id="337" r:id="rId29"/>
    <p:sldId id="323" r:id="rId30"/>
    <p:sldId id="324" r:id="rId31"/>
    <p:sldId id="325" r:id="rId32"/>
    <p:sldId id="326" r:id="rId33"/>
    <p:sldId id="327" r:id="rId34"/>
    <p:sldId id="328" r:id="rId35"/>
    <p:sldId id="329" r:id="rId36"/>
    <p:sldId id="330" r:id="rId37"/>
    <p:sldId id="331" r:id="rId38"/>
    <p:sldId id="332" r:id="rId39"/>
    <p:sldId id="333" r:id="rId40"/>
    <p:sldId id="334" r:id="rId41"/>
    <p:sldId id="335" r:id="rId42"/>
    <p:sldId id="336" r:id="rId43"/>
    <p:sldId id="299" r:id="rId44"/>
    <p:sldId id="300" r:id="rId45"/>
    <p:sldId id="301" r:id="rId4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F2E8"/>
    <a:srgbClr val="DAE5D1"/>
    <a:srgbClr val="A5F9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94A0A-B848-47CB-B8C2-E2411E5C3456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F1C2B0-9248-4EA3-879C-03A21326AB2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5162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F9C-4F29-41CB-A164-EEAA06F7EC7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40DE-DE37-4C59-90C4-A57ADD9B41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2955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F9C-4F29-41CB-A164-EEAA06F7EC7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40DE-DE37-4C59-90C4-A57ADD9B41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040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F9C-4F29-41CB-A164-EEAA06F7EC7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40DE-DE37-4C59-90C4-A57ADD9B41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11040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F9C-4F29-41CB-A164-EEAA06F7EC7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40DE-DE37-4C59-90C4-A57ADD9B41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05558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F9C-4F29-41CB-A164-EEAA06F7EC7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40DE-DE37-4C59-90C4-A57ADD9B41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8372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F9C-4F29-41CB-A164-EEAA06F7EC7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40DE-DE37-4C59-90C4-A57ADD9B41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1418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F9C-4F29-41CB-A164-EEAA06F7EC7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40DE-DE37-4C59-90C4-A57ADD9B41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75794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F9C-4F29-41CB-A164-EEAA06F7EC7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40DE-DE37-4C59-90C4-A57ADD9B41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17172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F9C-4F29-41CB-A164-EEAA06F7EC7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40DE-DE37-4C59-90C4-A57ADD9B41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3410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F9C-4F29-41CB-A164-EEAA06F7EC7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64640DE-DE37-4C59-90C4-A57ADD9B41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0302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F9C-4F29-41CB-A164-EEAA06F7EC7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40DE-DE37-4C59-90C4-A57ADD9B41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5402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F9C-4F29-41CB-A164-EEAA06F7EC7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40DE-DE37-4C59-90C4-A57ADD9B41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721140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F9C-4F29-41CB-A164-EEAA06F7EC7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40DE-DE37-4C59-90C4-A57ADD9B41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98766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F9C-4F29-41CB-A164-EEAA06F7EC7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40DE-DE37-4C59-90C4-A57ADD9B41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76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F9C-4F29-41CB-A164-EEAA06F7EC7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40DE-DE37-4C59-90C4-A57ADD9B41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747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F9C-4F29-41CB-A164-EEAA06F7EC7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40DE-DE37-4C59-90C4-A57ADD9B41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05144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8CF9C-4F29-41CB-A164-EEAA06F7EC7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640DE-DE37-4C59-90C4-A57ADD9B41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9652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58CF9C-4F29-41CB-A164-EEAA06F7EC7F}" type="datetimeFigureOut">
              <a:rPr lang="pt-BR" smtClean="0"/>
              <a:t>28/05/2020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64640DE-DE37-4C59-90C4-A57ADD9B41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00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3" r:id="rId1"/>
    <p:sldLayoutId id="2147485084" r:id="rId2"/>
    <p:sldLayoutId id="2147485085" r:id="rId3"/>
    <p:sldLayoutId id="2147485086" r:id="rId4"/>
    <p:sldLayoutId id="2147485087" r:id="rId5"/>
    <p:sldLayoutId id="2147485088" r:id="rId6"/>
    <p:sldLayoutId id="2147485089" r:id="rId7"/>
    <p:sldLayoutId id="2147485090" r:id="rId8"/>
    <p:sldLayoutId id="2147485091" r:id="rId9"/>
    <p:sldLayoutId id="2147485092" r:id="rId10"/>
    <p:sldLayoutId id="2147485093" r:id="rId11"/>
    <p:sldLayoutId id="2147485094" r:id="rId12"/>
    <p:sldLayoutId id="2147485095" r:id="rId13"/>
    <p:sldLayoutId id="2147485096" r:id="rId14"/>
    <p:sldLayoutId id="2147485097" r:id="rId15"/>
    <p:sldLayoutId id="2147485098" r:id="rId16"/>
    <p:sldLayoutId id="214748509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lumOff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58937" y="2257215"/>
            <a:ext cx="9113545" cy="2616199"/>
          </a:xfrm>
        </p:spPr>
        <p:txBody>
          <a:bodyPr>
            <a:noAutofit/>
          </a:bodyPr>
          <a:lstStyle/>
          <a:p>
            <a:pPr algn="ctr"/>
            <a:r>
              <a:rPr lang="pt-BR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Prestação de Contas</a:t>
            </a:r>
            <a:br>
              <a:rPr lang="pt-BR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 </a:t>
            </a:r>
            <a:br>
              <a:rPr lang="pt-BR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Audiência Pública da Saúde</a:t>
            </a:r>
            <a:br>
              <a:rPr lang="pt-BR" sz="4400" dirty="0"/>
            </a:br>
            <a:endParaRPr lang="pt-BR" sz="4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340867" y="4885791"/>
            <a:ext cx="6987645" cy="1388534"/>
          </a:xfrm>
        </p:spPr>
        <p:txBody>
          <a:bodyPr/>
          <a:lstStyle/>
          <a:p>
            <a:pPr algn="ctr"/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BEM VINDOS!</a:t>
            </a: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56772" y="0"/>
            <a:ext cx="4235227" cy="10972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5913"/>
            <a:ext cx="1081043" cy="61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6527826" y="6368167"/>
            <a:ext cx="5912824" cy="6582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1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20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8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6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None/>
              <a:defRPr sz="1400" kern="1200" cap="none">
                <a:solidFill>
                  <a:schemeClr val="tx1">
                    <a:tint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400" b="1" dirty="0">
                <a:ln w="3175" cmpd="sng"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PRIMEIRO QUADRIMESTRE 2020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759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7473" y="389741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EXAMES TERCEIRIZADOS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389567"/>
              </p:ext>
            </p:extLst>
          </p:nvPr>
        </p:nvGraphicFramePr>
        <p:xfrm>
          <a:off x="1657472" y="2273000"/>
          <a:ext cx="9730800" cy="3184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6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076"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/>
                        <a:t>EXAMES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2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ATENDIMENTOS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LABORATORIAS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72.659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IMAGEM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1.315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COMPLEMENTARES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1.062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ULTRASSONOGRAFIA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77.718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476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7473" y="389741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ODONTOLOGIA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777341"/>
              </p:ext>
            </p:extLst>
          </p:nvPr>
        </p:nvGraphicFramePr>
        <p:xfrm>
          <a:off x="1657473" y="1945092"/>
          <a:ext cx="9543244" cy="4166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5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7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076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/>
                        <a:t>CONSULTA/PROCEDIMENTO/AÇÕES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ATENDIMENTOS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CONSULTAS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8.182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PROCEDIMENTOS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11.995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APARELHOS ORTODÔNTICOS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EXAMES EPIDEMIOLÓGICOS DE RISCO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ESCOVAÇÃO DENTAL SUPERVISIONADA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ATIVIDADE EDUCACIONAL (GRUPO)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304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21.197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4528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9738" y="378443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ASSISTÊNCIA FARMACÊUTICA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8535449"/>
              </p:ext>
            </p:extLst>
          </p:nvPr>
        </p:nvGraphicFramePr>
        <p:xfrm>
          <a:off x="1262130" y="2344337"/>
          <a:ext cx="10676585" cy="26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74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2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076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/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QUANTIDADE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UNIDADES BÁSICAS DA REDE MUNICIPAL</a:t>
                      </a:r>
                      <a:r>
                        <a:rPr lang="pt-BR" sz="2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</a:t>
                      </a:r>
                      <a:r>
                        <a:rPr lang="pt-BR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RECEITAS</a:t>
                      </a:r>
                      <a:r>
                        <a:rPr lang="pt-BR" sz="20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ATENDIDAS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43.134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PROGR. DE MEDIC. EXCEPCIONAIS </a:t>
                      </a:r>
                      <a:r>
                        <a:rPr lang="pt-BR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(ESTADO)</a:t>
                      </a:r>
                      <a:r>
                        <a:rPr lang="pt-BR" sz="2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pt-BR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PACIENTES</a:t>
                      </a:r>
                      <a:r>
                        <a:rPr lang="pt-BR" sz="20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ATENDIDOS</a:t>
                      </a:r>
                      <a:endParaRPr lang="pt-BR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4.862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FARMÁCIA SOCIAL</a:t>
                      </a:r>
                      <a:r>
                        <a:rPr lang="pt-BR" sz="22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pt-BR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RECEITAS ATENDIDAS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1.244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49.240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8297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9738" y="591738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VISITA DOMICILIAR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456140"/>
              </p:ext>
            </p:extLst>
          </p:nvPr>
        </p:nvGraphicFramePr>
        <p:xfrm>
          <a:off x="1657472" y="2254185"/>
          <a:ext cx="9543244" cy="2605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463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076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/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ATENDIMENTOS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ATENDIMENTO DE PACIENTES ATIVOS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VISITAS REALIZADAS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2.705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PROCEDIMENTOS</a:t>
                      </a:r>
                      <a:r>
                        <a:rPr lang="pt-BR" sz="2400" b="1" i="0" u="none" strike="noStrike" kern="1200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REALIZADAS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2.627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5.763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457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26524" y="921637"/>
            <a:ext cx="10018713" cy="1752599"/>
          </a:xfrm>
        </p:spPr>
        <p:txBody>
          <a:bodyPr>
            <a:normAutofit/>
          </a:bodyPr>
          <a:lstStyle/>
          <a:p>
            <a:r>
              <a:rPr lang="pt-B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GRUPOS TEMÁTICOS</a:t>
            </a:r>
            <a:endParaRPr lang="pt-BR" sz="36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1200727"/>
              </p:ext>
            </p:extLst>
          </p:nvPr>
        </p:nvGraphicFramePr>
        <p:xfrm>
          <a:off x="1326524" y="2838988"/>
          <a:ext cx="10406130" cy="1563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94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666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076">
                <a:tc>
                  <a:txBody>
                    <a:bodyPr/>
                    <a:lstStyle/>
                    <a:p>
                      <a:pPr algn="ctr"/>
                      <a:r>
                        <a:rPr lang="pt-BR" sz="2800" b="1" dirty="0"/>
                        <a:t>GRUPOS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8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REALIZADOS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GRUPOS </a:t>
                      </a:r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ASMA/TABAGISMO/OBESIDADE/VOCAL e outros...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MÉDIA</a:t>
                      </a:r>
                      <a:r>
                        <a:rPr lang="pt-BR" sz="2400" b="1" i="0" u="none" strike="noStrike" kern="12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24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GRUPOS MÊS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2768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9738" y="623511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ÓRTESES / PRÓTESES / MATERIAIS 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2104816"/>
              </p:ext>
            </p:extLst>
          </p:nvPr>
        </p:nvGraphicFramePr>
        <p:xfrm>
          <a:off x="1657473" y="2142340"/>
          <a:ext cx="9543244" cy="3154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5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772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076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ITEM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QUANTIDADE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ÓCULOS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DIETAS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11.533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ÓRTESES E PRÓTESES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FRALDAS (UNIDADES)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43.244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54.908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8180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9738" y="623511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VIGILÂNCIA EM SAÚDE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58933"/>
              </p:ext>
            </p:extLst>
          </p:nvPr>
        </p:nvGraphicFramePr>
        <p:xfrm>
          <a:off x="1536970" y="1891466"/>
          <a:ext cx="9901481" cy="4717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3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076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QUANTIDADE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ATIVIDADES EDUCATIVAS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ANÁLISES DE PROJETOS ARQUITETÔNICOS</a:t>
                      </a:r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CADASTRO DE ESTABELECIMENTOS</a:t>
                      </a:r>
                      <a:endParaRPr lang="pt-BR" sz="20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INSPEÇÕES DE ESTABELECIMENTOS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EXCLUSÃO DE CADASTRO DE ESTABELECIMENTOS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LICENCIAMENTOS DE ESTABELECIMENTOS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APROVAÇÃO DE PROJETOS BÁSICOS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ATIVIDADE EDUCACIONAL À POPULAÇÃO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60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0529" y="238052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VIGILÂNCIA EM SAÚDE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0838512"/>
              </p:ext>
            </p:extLst>
          </p:nvPr>
        </p:nvGraphicFramePr>
        <p:xfrm>
          <a:off x="1490919" y="1601360"/>
          <a:ext cx="10224701" cy="525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2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076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QUANTIDADE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343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DENÚNCIAS E RECLAMAÇÕES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ATENDIMENTOS À DENUNCIAS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INSP. SANIT. INST. LONGA PERM. PARA IDOSOS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CADASTRO DE SERVIÇO ALIMENTAÇÃO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INSPEÇÃO SANITÁRIA SERVIÇO ALIMENTAÇÃO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LICENCIAMENTO SERVIÇO ALIMENTAÇÃO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INSP. SANIT. AMBIENTE LIVRE TABACO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LAUDO DE ANÁLISE LABORATORIAL DO PROGRAMA DE MONITARAMENTO DE ALIMENTOS RECEBIDOS PELA VISA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ATIVIDADE EDUCIONAL SOBRE TEMÁTICAS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318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9109" y="238052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VIGILÂNCIA EM SAÚDE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3664968"/>
              </p:ext>
            </p:extLst>
          </p:nvPr>
        </p:nvGraphicFramePr>
        <p:xfrm>
          <a:off x="1525209" y="1448769"/>
          <a:ext cx="10224701" cy="52786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2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076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QUANTIDADE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INSTAURAÇÃO PROC. ADM SANITÁRIO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CONCLUSÃO PROC. ADM SANITÁRIO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PRÓ ÁGUA - AMOSTRAS COLETADAS 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PRÓ ÁGUA - AMOSTRAS DE ACORDO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PRÓ ÁGUA - AMOSTRAS EM DESACORDO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ACIDENTE BIOLÓGICO - NOTIFICADO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ACIDENTE BIOLÓGICO - CONFIRMADO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135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ACIDENTE DE TRABALHO - NOTIFICADO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ACIDENTE DE TRABALHO - CONFIRMADO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8981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9109" y="238052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VIGILÂNCIA EM SAÚDE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5873740"/>
              </p:ext>
            </p:extLst>
          </p:nvPr>
        </p:nvGraphicFramePr>
        <p:xfrm>
          <a:off x="1525209" y="1448769"/>
          <a:ext cx="10224701" cy="4708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2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076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QUANTIDADE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ATENDIMENTO ANTI RÁBICO  - NOTIFICADO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ATENDIMENTO ANTI RÁBICO - CONFIRMADO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ACIDENTE P/ ANIMAL PEÇONHENTO - NOTIFICADO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ACIDENTE POR ANIMAL PEÇONHENTO - CONFIRMADO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COQUELUCHE - NOTIFICADO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131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COQUELUCHE - CONFIRMADO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DOENÇAS EXANTEMATICAS - SARAMPO - NOTIFICADO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135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DOENÇAS EXANTEMATICAS - SARAMPO - CONFIRMADO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947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7191" y="1341670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LEGISLAÇÃO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50070" y="3338660"/>
            <a:ext cx="10018713" cy="3124201"/>
          </a:xfrm>
        </p:spPr>
        <p:txBody>
          <a:bodyPr/>
          <a:lstStyle/>
          <a:p>
            <a:pPr marL="0" indent="0" algn="ctr">
              <a:buNone/>
            </a:pPr>
            <a:r>
              <a:rPr lang="pt-BR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SEÇÃO I </a:t>
            </a:r>
          </a:p>
          <a:p>
            <a:pPr marL="0" indent="0" algn="ctr">
              <a:buNone/>
            </a:pPr>
            <a:r>
              <a:rPr lang="pt-BR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DA LEI COMPLEMENTAR</a:t>
            </a:r>
          </a:p>
          <a:p>
            <a:pPr marL="0" indent="0" algn="ctr">
              <a:buNone/>
            </a:pPr>
            <a:r>
              <a:rPr lang="pt-BR" sz="4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141/2012</a:t>
            </a:r>
          </a:p>
          <a:p>
            <a:endParaRPr lang="pt-BR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6656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9109" y="603087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VIGILÂNCIA EM SAÚDE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3456955"/>
              </p:ext>
            </p:extLst>
          </p:nvPr>
        </p:nvGraphicFramePr>
        <p:xfrm>
          <a:off x="1289109" y="2228703"/>
          <a:ext cx="10224701" cy="36261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2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076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QUANTIDADE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DST - NOTIFICADO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DST - CONFIRMADO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EVENTO ADVERSO PÓS VACINAÇÃO - NOTIFICADO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EVENTO ADVERSO PÓS VACINAÇÃO - CONFIRMADO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ESQUISTOSSOMOSE - NOTIFICADO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131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ESQUISTOSSOMOSE - CONFIRMADO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4660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89109" y="238052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VIGILÂNCIA EM SAÚDE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7985439"/>
              </p:ext>
            </p:extLst>
          </p:nvPr>
        </p:nvGraphicFramePr>
        <p:xfrm>
          <a:off x="1525209" y="1448769"/>
          <a:ext cx="10224701" cy="5269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427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19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076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QUANTIDADE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FEBRE AMARELA - NOTIFICADO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FEBRE AMARELA - CONFIRMADO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FEBRE AMARELA - AUTÓCTONES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FEBRE AMARELA - IMPORTADOS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FEBRE AMARELA - DESCARTADOS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2131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FEBRE MACULOSA - NOTIFICADO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FEBRE MACULOSA - CONFIRMADO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135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HANSENÍASE - NOTIFICADO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61357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HANSENÍASE - CONFIRMADO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6605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0529" y="0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VIGILÂNCIA EM SAÚDE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9932690"/>
              </p:ext>
            </p:extLst>
          </p:nvPr>
        </p:nvGraphicFramePr>
        <p:xfrm>
          <a:off x="1623060" y="1265889"/>
          <a:ext cx="9938382" cy="5447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5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940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QUANTIDADE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HEPATITES VIRAIS - NOTIFICADO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HEPATITES VIRAIS - CONFIRMADO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HIV/AIDS - NOTIFICADO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HIV/AIDS - CONFIRMADO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INTOXICAÇÃO EXÓGENA - NOTIFICADO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85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INTOXICAÇÃO EXÓGENA - CONFIRMADO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LEPTOSPIROSE - NOTIFICADO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60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LEPTOSPIROSE - CONFIRMADO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0604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MENINGITE - NOTIFICADO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0604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MENINGITE - CONFIRMADO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3584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0529" y="0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VIGILÂNCIA EM SAÚDE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9431780"/>
              </p:ext>
            </p:extLst>
          </p:nvPr>
        </p:nvGraphicFramePr>
        <p:xfrm>
          <a:off x="1623060" y="1265889"/>
          <a:ext cx="9938382" cy="5447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5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940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QUANTIDADE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SIFILIS ADULTO - NOTIFICADO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SIFILIS ADULTO - CONFIRMADO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SIFILIS CONGÊNITA - NOTIFICADO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SIFILIS CONGÊNITA - CONFIRMADO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SIFILIS GESTANTE - NOTIFICADO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85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SIFILIS GESTANTE - CONFIRMADO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SÍNDROME RESPIR. AGUDA - INFLUENZA - </a:t>
                      </a:r>
                      <a:r>
                        <a:rPr lang="pt-BR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NOTIFICADO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604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SÍNDROME RESPIR. AGUDA INFLUENZA - </a:t>
                      </a:r>
                      <a:r>
                        <a:rPr lang="pt-BR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CONFIRMADO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060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SÍNDROME MÃO PÉ BOCA - NOTIFICADO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060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SÍNDROME MÃO PÉ BOCA - CONFIRMADO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2917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6249" y="238052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VIGILÂNCIA EM SAÚDE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0787618"/>
              </p:ext>
            </p:extLst>
          </p:nvPr>
        </p:nvGraphicFramePr>
        <p:xfrm>
          <a:off x="1623060" y="1752599"/>
          <a:ext cx="9938382" cy="4406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5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940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QUANTIDADE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SURTO DE VARICELA - NOTIFICADO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SURTO DE VARICELA - CONFIRMADO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TUBERCULOSE - NOTIFICADO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TUBERCULOSE - CONFIRMADO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VIOLÊNCIA - NOTIFICADO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85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VIOLÊNCIA - CONFIRMADO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ZIKA - NOTIFICADO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60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ZIKA - CONFIRMADO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900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6249" y="0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VIGILÂNCIA EM SAÚDE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4066688"/>
              </p:ext>
            </p:extLst>
          </p:nvPr>
        </p:nvGraphicFramePr>
        <p:xfrm>
          <a:off x="1623060" y="1295399"/>
          <a:ext cx="9938382" cy="5447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5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940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QUANTIDADE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DENGUE - NOTIFICADOS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DENGUE - CONFIRMADOS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DENGUE - AUTÓCTONES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DENGUE - IMPORTADOS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DENGUE - DESCARTADOS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85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CHIKUNGUNHA - NOTIFICADOS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CHIKUNGUNHA - CONFIRMADOS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60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CHIKUNGUNHA - AUTÓCTONES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060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CHIKUNGUNHA - IMPORTADOS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060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CHIKUNGUNHA - DESCARTADOS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20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6249" y="0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VIGILÂNCIA EM SAÚDE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783408"/>
              </p:ext>
            </p:extLst>
          </p:nvPr>
        </p:nvGraphicFramePr>
        <p:xfrm>
          <a:off x="1508760" y="1752599"/>
          <a:ext cx="9938382" cy="44065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5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940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QUANTIDADE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FEBRE AMARELA - NOTIFICADOS - Epizootia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FEBRE AMARELA - CONFIRMADOS - Epizootia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DENGUE BLOQUEIO - IMÓVEIS TRABALHADOS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DENGUE BLOQUEIO - IMÓVEIS FECHADOS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DENGUE AV. DENSIDADE LARVÁRIA - IMÓVEIS TRABALHADOS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855"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DENGUE AV. DENSIDADE LARVÁRIA - IMÓVEIS FECHADOS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DENGUE IMÓVEIS ESTRATÉGICOS - IMÓVEIS TRABALHADOS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604">
                <a:tc>
                  <a:txBody>
                    <a:bodyPr/>
                    <a:lstStyle/>
                    <a:p>
                      <a:pPr algn="l" fontAlgn="b"/>
                      <a:r>
                        <a:rPr lang="pt-BR" sz="2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DENGUE PONTOS ESTRATÉGICOS - IMÓVEIS TRABALHADOS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5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3445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6249" y="0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VIGILÂNCIA EM SAÚDE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2251188"/>
              </p:ext>
            </p:extLst>
          </p:nvPr>
        </p:nvGraphicFramePr>
        <p:xfrm>
          <a:off x="1266249" y="1478279"/>
          <a:ext cx="10180893" cy="51688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9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1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415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QUANTIDADE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75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DENGUE CASA A CASA - CASAS VISITADAS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4.204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75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DENGUE CASA A CASA - CASAS FECHADAS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75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DENGUE CASA A CASA - TOTAL DE CASAS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5.453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75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NEBULIZAÇÃO TRABALHADO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475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NEBULIZAÇÃO FECHADO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75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COBERTURAS VACINAIS - DOSES DE VACINAS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18.728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475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CAMPANHA DE VACINAÇÃO CONTRA INFLUENZA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7.170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406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CAMPANHA DE VACINAÇÃO CONTRA A POLIO E SARAMPO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475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CAMPANHA DE VACINAÇÃO CONTRA A RAIVA ANIMAL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2456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66249" y="0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VIGILÂNCIA EM SAÚDE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6751006"/>
              </p:ext>
            </p:extLst>
          </p:nvPr>
        </p:nvGraphicFramePr>
        <p:xfrm>
          <a:off x="1266249" y="1752599"/>
          <a:ext cx="10180893" cy="31979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95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1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4415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QUANTIDADE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75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SRAG (COVID-19) - NOTIFICADO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75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SRAG (COVID-19) - CONFIRMADO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4758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SRAG (COVID-19) - DESCARTADO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475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SRAG (COVID-19) – SUSPEITO</a:t>
                      </a:r>
                      <a:r>
                        <a:rPr lang="pt-BR" sz="22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AGUARDANDO RESULTADO</a:t>
                      </a:r>
                      <a:endParaRPr lang="pt-BR" sz="2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4551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200" b="1" i="0" u="none" strike="noStrike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200" b="1" i="0" u="none" strike="noStrike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1020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0529" y="756886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ZOONOSES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5665283"/>
              </p:ext>
            </p:extLst>
          </p:nvPr>
        </p:nvGraphicFramePr>
        <p:xfrm>
          <a:off x="1300860" y="2598419"/>
          <a:ext cx="9938382" cy="2964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5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940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QUANTIDADE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ATENDIMENTO CLÍNICO VETERIN.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ESTERELIZAÇÃO CIRÚGICA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DENÚNCIAS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OUTROS SERVIÇOS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519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1139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67191" y="1341670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RECURSOS HUMANOS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9" name="Espaço Reservado para Conteú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2010670"/>
              </p:ext>
            </p:extLst>
          </p:nvPr>
        </p:nvGraphicFramePr>
        <p:xfrm>
          <a:off x="3606412" y="2983936"/>
          <a:ext cx="614027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40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36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3200" b="1" noProof="0" dirty="0">
                          <a:solidFill>
                            <a:schemeClr val="bg1"/>
                          </a:solidFill>
                        </a:rPr>
                        <a:t>MÉDIA NO QUADRIMESTRE</a:t>
                      </a:r>
                      <a:endParaRPr lang="pt-BR" sz="3200" b="1" i="0" noProof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549">
                <a:tc>
                  <a:txBody>
                    <a:bodyPr/>
                    <a:lstStyle/>
                    <a:p>
                      <a:pPr algn="ctr"/>
                      <a:r>
                        <a:rPr lang="pt-BR" sz="4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2605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0529" y="756886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SAÚDE MENTAL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5726485"/>
              </p:ext>
            </p:extLst>
          </p:nvPr>
        </p:nvGraphicFramePr>
        <p:xfrm>
          <a:off x="1300860" y="2598419"/>
          <a:ext cx="9938382" cy="19983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5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940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QUANTIDADE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ATENDIMENTO AMBULATÓRIO SAÚDE MENTAL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PSICOLOGIA UBS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1.856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2.342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6504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79128" y="238052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SAÚDE MENTAL - CAPS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7232778"/>
              </p:ext>
            </p:extLst>
          </p:nvPr>
        </p:nvGraphicFramePr>
        <p:xfrm>
          <a:off x="1508760" y="1752599"/>
          <a:ext cx="9938382" cy="4927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259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24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940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QUANTIDADE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ATENDIMENTO INDIVIDUAL EQUIPE MULTIDISCIPLINAR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ATENDIMENTO DOMICILAR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ATENDIMENTO FAMILIAR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MATRICIAMENTO - ATENÇÃO BÁSICA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MATRICIAMENTO - HOSPITALAR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855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TRIAGENS - ACOLHIMENTO INICIAL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PACIENTES ATIVOS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604">
                <a:tc>
                  <a:txBody>
                    <a:bodyPr/>
                    <a:lstStyle/>
                    <a:p>
                      <a:pPr algn="l" fontAlgn="b"/>
                      <a:r>
                        <a:rPr lang="pt-BR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ACOLHIMENTO DIURNO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0604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2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AÇÕES DE REABILITAÇÃO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2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4664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2007" y="109263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SAÚDE MENTAL - CAPS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8504788"/>
              </p:ext>
            </p:extLst>
          </p:nvPr>
        </p:nvGraphicFramePr>
        <p:xfrm>
          <a:off x="1560275" y="1410211"/>
          <a:ext cx="9938382" cy="5447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7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940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QUANTIDADE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SITUAÇÕES DE CRISE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DISCUÇÃO DE CASOS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INTERNAÇÃO PSIQUIATRICA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TRANSPORTE - BUSCA ATIVA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946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CLÍNICA DE CONVIVÊNCIA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85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GRUPOS - ALONGAMENTO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GRUPOS - CULINÁRIA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60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GRUPOS - ENCONTRO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060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GRUPOS - BATE BOLA/AD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060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GRUPOS - CAMINHADA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6933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2007" y="109263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SAÚDE MENTAL - CAPS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3504656"/>
              </p:ext>
            </p:extLst>
          </p:nvPr>
        </p:nvGraphicFramePr>
        <p:xfrm>
          <a:off x="1560275" y="1410211"/>
          <a:ext cx="9938382" cy="54477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7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940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QUANTIDADE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GRUPOS - MÚSICA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GRUPOS - PEDAGÓGICO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OFICINA - COSTURA E ARTESANATO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OFICINA - MOSAICO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GRUPO A/D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85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GRUPO ATELIÊ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ASSEMBLEIA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060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GRUPOS - AUTOCUIDADO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20604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GRUPOS - MUSICOTERAPIA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0604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4.852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52782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0529" y="756886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TRANSPORTE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7909188"/>
              </p:ext>
            </p:extLst>
          </p:nvPr>
        </p:nvGraphicFramePr>
        <p:xfrm>
          <a:off x="1300860" y="2598419"/>
          <a:ext cx="9938382" cy="3448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54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2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940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QUANTIDADE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INTERMUNICIPAL - PACIENTES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3.707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INTERMUNICIPAL - SAÍDAS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1.201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MUNICIPAL - PACIENTES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MUNICIPAL - SAÍDAS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1.187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pt-BR" sz="2400" b="1" i="0" u="none" strike="noStrike" kern="12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PACIENTES</a:t>
                      </a:r>
                      <a:endParaRPr lang="pt-BR" sz="2400" b="1" i="0" u="none" strike="noStrike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kern="12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6.752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r>
                        <a:rPr lang="pt-BR" sz="2400" b="1" i="0" u="none" strike="noStrike" kern="12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SAÍDAS</a:t>
                      </a:r>
                      <a:endParaRPr lang="pt-BR" sz="2400" b="1" i="0" u="none" strike="noStrike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kern="12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Arial" panose="020B0604020202020204" pitchFamily="34" charset="0"/>
                        </a:rPr>
                        <a:t>2.388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748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0529" y="756886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CONVÊNIOS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0263882"/>
              </p:ext>
            </p:extLst>
          </p:nvPr>
        </p:nvGraphicFramePr>
        <p:xfrm>
          <a:off x="1220529" y="2129718"/>
          <a:ext cx="10538460" cy="4545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389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99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940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INSTITUIÇÃO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ATENDIMENTOS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CIELO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LARCAB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APAE/LOUVEIRA</a:t>
                      </a:r>
                      <a:endParaRPr lang="pt-BR" sz="2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EQUOVITA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GRENDACC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29523">
                <a:tc gridSpan="2"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*MODALIDADES</a:t>
                      </a:r>
                      <a:r>
                        <a:rPr lang="pt-BR" sz="2400" b="1" i="0" u="none" strike="noStrike" kern="1200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 ATENDIMENTO DURANTE A PANDEMIA COVIS-19 REMOTO E SEMIPRESENCIAL</a:t>
                      </a:r>
                    </a:p>
                    <a:p>
                      <a:pPr marL="342900" marR="0" lvl="0" indent="-34290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pt-BR" sz="2400" b="1" i="0" u="none" strike="noStrike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b="1" i="0" u="none" strike="noStrike" kern="12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09220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2007" y="378443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ISCL - CONSULTAS ESPECIALIZADAS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3059159"/>
              </p:ext>
            </p:extLst>
          </p:nvPr>
        </p:nvGraphicFramePr>
        <p:xfrm>
          <a:off x="1560275" y="1861862"/>
          <a:ext cx="9938382" cy="3885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7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940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ESPECIALIDADE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ATENDIMENTOS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ANESTESIOLOGIA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CIRURGIA CARDIOVASCULAR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CIRURGIA GERAL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CIRURGIA PEDIÁTRICA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CIRURGIA PLÁSTICA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85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DERMATOLOGIA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FONOAUDIOLOGIA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8524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2007" y="378443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ISCL - CONSULTAS ESPECIALIZADAS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142191"/>
              </p:ext>
            </p:extLst>
          </p:nvPr>
        </p:nvGraphicFramePr>
        <p:xfrm>
          <a:off x="1560275" y="1861862"/>
          <a:ext cx="9938382" cy="4382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17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21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2940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ESPECIALIDADE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ATENDIMENTOS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GINECOLOGIA E OBSTETRÍCIA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NEUROLOGIA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ORTOPEDIA/TRAUMATOLOGIA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1.483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OTORRINOLARINGOLOGIA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3247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UROLOGIA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85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ENDOCRINOLOGIA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855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MEDICINA DO TRABALHO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4184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5.160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9946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8329" y="378443"/>
            <a:ext cx="10828851" cy="1752599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ISCL - ATENDIMENTOS E PROCEDIMENTOS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107018"/>
              </p:ext>
            </p:extLst>
          </p:nvPr>
        </p:nvGraphicFramePr>
        <p:xfrm>
          <a:off x="1336402" y="2131042"/>
          <a:ext cx="10623188" cy="3652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2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6315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ATENDIMENTOS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ATENDIMENTOS (PS)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PROCEDIMENTOS (PS)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45.205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ATENDIMENTOS (PA)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10.197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PROCEDIMENTOS (PA)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22.420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ATENDIMENTOS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24.928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068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PROCEDIMENTOS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67.625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1782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8329" y="596118"/>
            <a:ext cx="10828851" cy="1752599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ISCL - INTERNAÇÕES POR CLÍNICA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1028530"/>
              </p:ext>
            </p:extLst>
          </p:nvPr>
        </p:nvGraphicFramePr>
        <p:xfrm>
          <a:off x="1336402" y="2452466"/>
          <a:ext cx="10623188" cy="316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2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6315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ATENDIMENTOS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CLÍNICA MÉDICA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PEDIATRIA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CIRURGICA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GINECOLOGIA/OBSTETRICIA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9376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defTabSz="914400">
              <a:lnSpc>
                <a:spcPct val="90000"/>
              </a:lnSpc>
              <a:defRPr/>
            </a:pPr>
            <a:r>
              <a:rPr lang="pt-BR" sz="4400" b="1" dirty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PRODUTIVIDADE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78205" y="2765473"/>
            <a:ext cx="10018713" cy="3124201"/>
          </a:xfrm>
        </p:spPr>
        <p:txBody>
          <a:bodyPr/>
          <a:lstStyle/>
          <a:p>
            <a:pPr marL="0" indent="0">
              <a:buNone/>
            </a:pPr>
            <a:r>
              <a:rPr lang="pt-BR" sz="40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ATENÇÃO BÁSICA</a:t>
            </a:r>
          </a:p>
          <a:p>
            <a:pPr marL="0" indent="0">
              <a:buNone/>
            </a:pPr>
            <a:r>
              <a:rPr lang="pt-BR" sz="40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ATENÇÃO ESPECIALIZADA</a:t>
            </a:r>
          </a:p>
          <a:p>
            <a:pPr marL="0" indent="0">
              <a:buNone/>
            </a:pPr>
            <a:r>
              <a:rPr lang="pt-BR" sz="40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ATENÇÃO TERCIÁRIA</a:t>
            </a:r>
          </a:p>
          <a:p>
            <a:endParaRPr lang="pt-BR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9213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8329" y="596118"/>
            <a:ext cx="10828851" cy="1752599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ISCL - CIRURGIAS POR CLÍNICA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4259439"/>
              </p:ext>
            </p:extLst>
          </p:nvPr>
        </p:nvGraphicFramePr>
        <p:xfrm>
          <a:off x="1336402" y="2452466"/>
          <a:ext cx="10623188" cy="3684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2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6315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ATENDIMENTOS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CADIOVASCULAR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GERAL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GINECOLOGIA</a:t>
                      </a:r>
                      <a:r>
                        <a:rPr lang="pt-BR" sz="2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E </a:t>
                      </a:r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OBSTETRICIA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OTORRINOLARINGOLOGIA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UROLOGIA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48508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8329" y="596118"/>
            <a:ext cx="10828851" cy="1752599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ISCL - COMPLEMENTARES / REMOÇÕES E TRANSPORTES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6050299"/>
              </p:ext>
            </p:extLst>
          </p:nvPr>
        </p:nvGraphicFramePr>
        <p:xfrm>
          <a:off x="1336402" y="2452466"/>
          <a:ext cx="10623188" cy="3168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0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22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6315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ATENDIMENTOS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CHAMADAS EXTERNAS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ALTA MÉDICA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TRANSFERÊNCIAS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AVALIAÇÕES INTERHOSPITALAR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1.226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26324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8329" y="596118"/>
            <a:ext cx="10828851" cy="1752599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CRL - ATENDIMENTOS REALIZADOS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132118"/>
              </p:ext>
            </p:extLst>
          </p:nvPr>
        </p:nvGraphicFramePr>
        <p:xfrm>
          <a:off x="1336402" y="2452466"/>
          <a:ext cx="10623188" cy="2645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13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10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6315">
                <a:tc>
                  <a:txBody>
                    <a:bodyPr/>
                    <a:lstStyle/>
                    <a:p>
                      <a:pPr algn="ctr"/>
                      <a:r>
                        <a:rPr lang="pt-BR" sz="3000" b="1" i="0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ATIVIDADE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0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ATENDIMENTOS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FISIOTERAPIA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4.902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FONOAUDIOLOGIA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6431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TERAPIA OCUPACIONAL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970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5.330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1889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6404" y="2772508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pt-BR" sz="48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MUNICIPAL</a:t>
            </a:r>
            <a:br>
              <a:rPr lang="pt-BR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6000" dirty="0"/>
              <a:t> </a:t>
            </a:r>
            <a:r>
              <a:rPr lang="pt-BR" sz="6000" b="1" dirty="0"/>
              <a:t>Nicolau Finamore Junior</a:t>
            </a:r>
            <a:br>
              <a:rPr lang="pt-BR" sz="6000" b="1" dirty="0"/>
            </a:b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Prefeito Municipal</a:t>
            </a:r>
            <a:br>
              <a:rPr lang="pt-BR" dirty="0"/>
            </a:br>
            <a:r>
              <a:rPr lang="pt-BR" sz="5400" b="1" dirty="0"/>
              <a:t>Neusa </a:t>
            </a:r>
            <a:r>
              <a:rPr lang="pt-BR" sz="5400" b="1" dirty="0" err="1"/>
              <a:t>Antonia</a:t>
            </a:r>
            <a:r>
              <a:rPr lang="pt-BR" sz="5400" b="1" dirty="0"/>
              <a:t> Orestes de Oliveira</a:t>
            </a:r>
            <a:br>
              <a:rPr lang="pt-BR" sz="5400" b="1" dirty="0"/>
            </a:b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Vice Prefeita</a:t>
            </a:r>
            <a:br>
              <a:rPr lang="pt-BR" sz="4800" dirty="0"/>
            </a:br>
            <a:r>
              <a:rPr lang="pt-BR" sz="6000" b="1" dirty="0"/>
              <a:t>José Carlos </a:t>
            </a:r>
            <a:r>
              <a:rPr lang="pt-BR" sz="6000" b="1" dirty="0" err="1"/>
              <a:t>Bellussi</a:t>
            </a:r>
            <a:br>
              <a:rPr lang="pt-BR" sz="6000" b="1" dirty="0"/>
            </a:br>
            <a:r>
              <a:rPr lang="pt-BR" dirty="0">
                <a:solidFill>
                  <a:schemeClr val="accent1">
                    <a:lumMod val="75000"/>
                  </a:schemeClr>
                </a:solidFill>
              </a:rPr>
              <a:t>Secretário Municipal de Saúde</a:t>
            </a:r>
            <a:br>
              <a:rPr lang="pt-BR" dirty="0"/>
            </a:b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409510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56065" y="2795954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pt-BR" sz="5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APRESENTAÇÃO</a:t>
            </a:r>
            <a:br>
              <a:rPr lang="pt-BR" sz="56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5600" dirty="0"/>
              <a:t> </a:t>
            </a:r>
            <a:r>
              <a:rPr lang="pt-BR" sz="5600" b="1" dirty="0"/>
              <a:t>Vera Regina Bruno</a:t>
            </a:r>
            <a:br>
              <a:rPr lang="pt-BR" sz="1800" b="1" dirty="0"/>
            </a:br>
            <a:br>
              <a:rPr lang="pt-BR" sz="1800" b="1" dirty="0"/>
            </a:br>
            <a:br>
              <a:rPr lang="pt-BR" sz="1800" b="1" dirty="0"/>
            </a:br>
            <a:r>
              <a:rPr lang="pt-BR" sz="4400" dirty="0">
                <a:solidFill>
                  <a:schemeClr val="accent1">
                    <a:lumMod val="75000"/>
                  </a:schemeClr>
                </a:solidFill>
              </a:rPr>
              <a:t>Economista Sanitarista</a:t>
            </a:r>
            <a:br>
              <a:rPr lang="pt-BR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pt-BR" sz="4400" dirty="0">
                <a:solidFill>
                  <a:schemeClr val="accent1">
                    <a:lumMod val="75000"/>
                  </a:schemeClr>
                </a:solidFill>
              </a:rPr>
              <a:t>Diretoria de Gestão e Planejamento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36023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26404" y="2772508"/>
            <a:ext cx="10018713" cy="1752599"/>
          </a:xfrm>
        </p:spPr>
        <p:txBody>
          <a:bodyPr>
            <a:noAutofit/>
          </a:bodyPr>
          <a:lstStyle/>
          <a:p>
            <a:r>
              <a:rPr lang="pt-BR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AGRADECEMOS</a:t>
            </a:r>
            <a:br>
              <a:rPr lang="pt-BR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SUA PRESENÇA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68538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1827" y="606760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ATENÇÃO BÁSICA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988807"/>
              </p:ext>
            </p:extLst>
          </p:nvPr>
        </p:nvGraphicFramePr>
        <p:xfrm>
          <a:off x="2020936" y="2389954"/>
          <a:ext cx="9079604" cy="3187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9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0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65059">
                <a:tc gridSpan="2">
                  <a:txBody>
                    <a:bodyPr/>
                    <a:lstStyle/>
                    <a:p>
                      <a:pPr algn="ctr"/>
                      <a:r>
                        <a:rPr lang="pt-BR" sz="3200" b="1" dirty="0"/>
                        <a:t>UNIDADES BÁSICAS DE SAÚDE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569">
                <a:tc>
                  <a:txBody>
                    <a:bodyPr/>
                    <a:lstStyle/>
                    <a:p>
                      <a:r>
                        <a:rPr lang="pt-BR" sz="2800" b="1" dirty="0"/>
                        <a:t>CLÍNICA GERAL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8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6.868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4569">
                <a:tc>
                  <a:txBody>
                    <a:bodyPr/>
                    <a:lstStyle/>
                    <a:p>
                      <a:r>
                        <a:rPr lang="pt-BR" sz="2800" b="1" dirty="0"/>
                        <a:t>GINECOLOGIA E OBSTETRÍCIA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8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3.727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4569">
                <a:tc>
                  <a:txBody>
                    <a:bodyPr/>
                    <a:lstStyle/>
                    <a:p>
                      <a:r>
                        <a:rPr lang="pt-BR" sz="2800" b="1" dirty="0"/>
                        <a:t>PEDIATRIA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8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4.249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6329">
                <a:tc>
                  <a:txBody>
                    <a:bodyPr/>
                    <a:lstStyle/>
                    <a:p>
                      <a:r>
                        <a:rPr lang="pt-BR" sz="32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32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14.844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701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7473" y="389741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ATENÇÃO ESPECIALIZADA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5521983"/>
              </p:ext>
            </p:extLst>
          </p:nvPr>
        </p:nvGraphicFramePr>
        <p:xfrm>
          <a:off x="1945386" y="2035244"/>
          <a:ext cx="9442886" cy="422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1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1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076"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/>
                        <a:t>ESPECIALIDADE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2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ATENDIMENTOS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r>
                        <a:rPr lang="pt-BR" sz="2600" b="1" dirty="0"/>
                        <a:t>ACUPUNTURA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r>
                        <a:rPr lang="pt-BR" sz="2600" b="1" dirty="0"/>
                        <a:t>ALERGISTA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559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r>
                        <a:rPr lang="pt-BR" sz="2600" b="1" dirty="0"/>
                        <a:t>CARDIOLOGIA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1.199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r>
                        <a:rPr lang="pt-BR" sz="2600" b="1" dirty="0"/>
                        <a:t>ENDOCRINOLOGIA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FONOAUDIOLOGIA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GERIATRIA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331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30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HOMEOPATIA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155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7473" y="389741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ATENÇÃO ESPECIALIZADA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176055"/>
              </p:ext>
            </p:extLst>
          </p:nvPr>
        </p:nvGraphicFramePr>
        <p:xfrm>
          <a:off x="1945386" y="2035244"/>
          <a:ext cx="9442886" cy="422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1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1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076"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/>
                        <a:t>ESPECIALIDADE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2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ATENDIMENTOS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INFECTOLOGIA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153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MEDICINA DO TRABALHO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NEFROLOGIA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algn="l" fontAlgn="b"/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NEUROPEDIATRIA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130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NUTRICIONISTA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626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OFTALMOLOGIA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328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304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ORTOPEDIA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163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7473" y="389741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ATENÇÃO ESPECIALIZADA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330795"/>
              </p:ext>
            </p:extLst>
          </p:nvPr>
        </p:nvGraphicFramePr>
        <p:xfrm>
          <a:off x="1945386" y="2035244"/>
          <a:ext cx="9442886" cy="422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1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1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076"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/>
                        <a:t>ESPECIALIDADE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2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ATENDIMENTOS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OTORRINOLARINGOLOGIA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458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PENUMOLOGIA (INFANTIL)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241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PSICOLOGIA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1.856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REUMATOLOGIA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421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TERAPIA OCUPACIONAL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pt-BR" sz="2600" b="1" kern="1200" dirty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687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CONSULTAS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8.736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9304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MÉDIA DE CONSULTAS/MÊS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2.184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57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57473" y="389741"/>
            <a:ext cx="10018713" cy="1752599"/>
          </a:xfrm>
        </p:spPr>
        <p:txBody>
          <a:bodyPr>
            <a:normAutofit/>
          </a:bodyPr>
          <a:lstStyle/>
          <a:p>
            <a:r>
              <a:rPr lang="pt-BR" sz="44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EXAMES REALIZADOS - LMM</a:t>
            </a:r>
            <a:endParaRPr lang="pt-BR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6" name="Espaço Reservado para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410880"/>
              </p:ext>
            </p:extLst>
          </p:nvPr>
        </p:nvGraphicFramePr>
        <p:xfrm>
          <a:off x="2035538" y="2035244"/>
          <a:ext cx="9442886" cy="318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14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214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1076">
                <a:tc>
                  <a:txBody>
                    <a:bodyPr/>
                    <a:lstStyle/>
                    <a:p>
                      <a:pPr algn="ctr"/>
                      <a:r>
                        <a:rPr lang="pt-BR" sz="3200" b="1" dirty="0"/>
                        <a:t>EXAMES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3200" b="1" i="0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ATENDIMENTOS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marR="0" lvl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ECOCARDIOGRAMA FETAL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ELETROCARDIOGRAMA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333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MAMOGRAFIA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195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1076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DE EXAMES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529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304">
                <a:tc>
                  <a:txBody>
                    <a:bodyPr/>
                    <a:lstStyle/>
                    <a:p>
                      <a:pPr marL="0" algn="l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MÉDIA DE EXAMES/MÊS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b" latinLnBrk="0" hangingPunct="1"/>
                      <a:r>
                        <a:rPr lang="pt-BR" sz="2600" b="1" i="0" u="none" strike="noStrike" kern="12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4" name="Picture 4">
            <a:extLst>
              <a:ext uri="{FF2B5EF4-FFF2-40B4-BE49-F238E27FC236}">
                <a16:creationId xmlns:a16="http://schemas.microsoft.com/office/drawing/2014/main" id="{5E09D0E5-669A-4D77-AA9E-14DCCAFE60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6265"/>
            <a:ext cx="898329" cy="5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70609" y="0"/>
            <a:ext cx="2921390" cy="756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1075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e">
  <a:themeElements>
    <a:clrScheme name="Paralax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ax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x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1394</Words>
  <Application>Microsoft Office PowerPoint</Application>
  <PresentationFormat>Widescreen</PresentationFormat>
  <Paragraphs>641</Paragraphs>
  <Slides>45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52" baseType="lpstr">
      <vt:lpstr>Arial</vt:lpstr>
      <vt:lpstr>Arial Black</vt:lpstr>
      <vt:lpstr>Calibri</vt:lpstr>
      <vt:lpstr>Corbel</vt:lpstr>
      <vt:lpstr>Times New Roman</vt:lpstr>
      <vt:lpstr>Verdana</vt:lpstr>
      <vt:lpstr>Paralaxe</vt:lpstr>
      <vt:lpstr>Prestação de Contas  e  Audiência Pública da Saúde </vt:lpstr>
      <vt:lpstr>LEGISLAÇÃO</vt:lpstr>
      <vt:lpstr>RECURSOS HUMANOS</vt:lpstr>
      <vt:lpstr>PRODUTIVIDADE</vt:lpstr>
      <vt:lpstr>ATENÇÃO BÁSICA</vt:lpstr>
      <vt:lpstr>ATENÇÃO ESPECIALIZADA</vt:lpstr>
      <vt:lpstr>ATENÇÃO ESPECIALIZADA</vt:lpstr>
      <vt:lpstr>ATENÇÃO ESPECIALIZADA</vt:lpstr>
      <vt:lpstr>EXAMES REALIZADOS - LMM</vt:lpstr>
      <vt:lpstr>EXAMES TERCEIRIZADOS</vt:lpstr>
      <vt:lpstr>ODONTOLOGIA</vt:lpstr>
      <vt:lpstr>ASSISTÊNCIA FARMACÊUTICA</vt:lpstr>
      <vt:lpstr>VISITA DOMICILIAR</vt:lpstr>
      <vt:lpstr>GRUPOS TEMÁTICOS</vt:lpstr>
      <vt:lpstr>ÓRTESES / PRÓTESES / MATERIAIS </vt:lpstr>
      <vt:lpstr>VIGILÂNCIA EM SAÚDE</vt:lpstr>
      <vt:lpstr>VIGILÂNCIA EM SAÚDE</vt:lpstr>
      <vt:lpstr>VIGILÂNCIA EM SAÚDE</vt:lpstr>
      <vt:lpstr>VIGILÂNCIA EM SAÚDE</vt:lpstr>
      <vt:lpstr>VIGILÂNCIA EM SAÚDE</vt:lpstr>
      <vt:lpstr>VIGILÂNCIA EM SAÚDE</vt:lpstr>
      <vt:lpstr>VIGILÂNCIA EM SAÚDE</vt:lpstr>
      <vt:lpstr>VIGILÂNCIA EM SAÚDE</vt:lpstr>
      <vt:lpstr>VIGILÂNCIA EM SAÚDE</vt:lpstr>
      <vt:lpstr>VIGILÂNCIA EM SAÚDE</vt:lpstr>
      <vt:lpstr>VIGILÂNCIA EM SAÚDE</vt:lpstr>
      <vt:lpstr>VIGILÂNCIA EM SAÚDE</vt:lpstr>
      <vt:lpstr>VIGILÂNCIA EM SAÚDE</vt:lpstr>
      <vt:lpstr>ZOONOSES</vt:lpstr>
      <vt:lpstr>SAÚDE MENTAL</vt:lpstr>
      <vt:lpstr>SAÚDE MENTAL - CAPS</vt:lpstr>
      <vt:lpstr>SAÚDE MENTAL - CAPS</vt:lpstr>
      <vt:lpstr>SAÚDE MENTAL - CAPS</vt:lpstr>
      <vt:lpstr>TRANSPORTE</vt:lpstr>
      <vt:lpstr>CONVÊNIOS</vt:lpstr>
      <vt:lpstr>ISCL - CONSULTAS ESPECIALIZADAS</vt:lpstr>
      <vt:lpstr>ISCL - CONSULTAS ESPECIALIZADAS</vt:lpstr>
      <vt:lpstr>ISCL - ATENDIMENTOS E PROCEDIMENTOS</vt:lpstr>
      <vt:lpstr>ISCL - INTERNAÇÕES POR CLÍNICA</vt:lpstr>
      <vt:lpstr>ISCL - CIRURGIAS POR CLÍNICA</vt:lpstr>
      <vt:lpstr>ISCL - COMPLEMENTARES / REMOÇÕES E TRANSPORTES</vt:lpstr>
      <vt:lpstr>CRL - ATENDIMENTOS REALIZADOS</vt:lpstr>
      <vt:lpstr>GESTÃO MUNICIPAL  Nicolau Finamore Junior Prefeito Municipal Neusa Antonia Orestes de Oliveira Vice Prefeita José Carlos Bellussi Secretário Municipal de Saúde </vt:lpstr>
      <vt:lpstr>APRESENTAÇÃO  Vera Regina Bruno   Economista Sanitarista Diretoria de Gestão e Planejamento</vt:lpstr>
      <vt:lpstr>AGRADECEMOS POR SUA PRESENÇA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Saude</dc:creator>
  <cp:lastModifiedBy>Saude</cp:lastModifiedBy>
  <cp:revision>136</cp:revision>
  <cp:lastPrinted>2019-10-09T17:32:25Z</cp:lastPrinted>
  <dcterms:created xsi:type="dcterms:W3CDTF">2019-02-11T16:56:07Z</dcterms:created>
  <dcterms:modified xsi:type="dcterms:W3CDTF">2020-05-28T11:22:25Z</dcterms:modified>
</cp:coreProperties>
</file>