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258" r:id="rId4"/>
    <p:sldId id="259" r:id="rId5"/>
    <p:sldId id="283" r:id="rId6"/>
    <p:sldId id="260" r:id="rId7"/>
    <p:sldId id="282" r:id="rId8"/>
    <p:sldId id="262" r:id="rId9"/>
    <p:sldId id="271" r:id="rId10"/>
    <p:sldId id="270" r:id="rId11"/>
    <p:sldId id="269" r:id="rId12"/>
    <p:sldId id="278" r:id="rId13"/>
    <p:sldId id="279" r:id="rId14"/>
    <p:sldId id="276" r:id="rId15"/>
    <p:sldId id="261" r:id="rId16"/>
    <p:sldId id="281" r:id="rId17"/>
    <p:sldId id="280" r:id="rId18"/>
    <p:sldId id="284" r:id="rId1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4660"/>
  </p:normalViewPr>
  <p:slideViewPr>
    <p:cSldViewPr>
      <p:cViewPr varScale="1">
        <p:scale>
          <a:sx n="85" d="100"/>
          <a:sy n="85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B8E92-C7C2-4EC5-8C0E-4192AB746EFA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B92E6-6CE7-43AA-865B-3813354C18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95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B92E6-6CE7-43AA-865B-3813354C187A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17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9CB5-8601-48CE-B3CF-4E698CFF67DD}" type="datetimeFigureOut">
              <a:rPr lang="pt-BR" smtClean="0"/>
              <a:pPr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6C4BD-1719-4FF2-BDB4-3B62FB75D5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0" y="1304243"/>
            <a:ext cx="9144000" cy="468573"/>
          </a:xfrm>
        </p:spPr>
        <p:txBody>
          <a:bodyPr>
            <a:normAutofit fontScale="90000"/>
          </a:bodyPr>
          <a:lstStyle/>
          <a:p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SECRETARIA DE SAÚDE DE LOUVEIRA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629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4800" dirty="0"/>
          </a:p>
          <a:p>
            <a:pPr algn="ctr">
              <a:buNone/>
            </a:pPr>
            <a:r>
              <a:rPr lang="pt-BR" sz="4800" dirty="0"/>
              <a:t>PRESTAÇÃO DE CONTAS DO 1º </a:t>
            </a:r>
          </a:p>
          <a:p>
            <a:pPr algn="ctr">
              <a:buNone/>
            </a:pPr>
            <a:r>
              <a:rPr lang="pt-BR" sz="4800" dirty="0"/>
              <a:t>QUADRIMESTRE</a:t>
            </a:r>
          </a:p>
          <a:p>
            <a:pPr algn="ctr">
              <a:buNone/>
            </a:pPr>
            <a:r>
              <a:rPr lang="pt-BR" sz="4800" dirty="0"/>
              <a:t>2020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96059" y="1743780"/>
            <a:ext cx="316785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Verdana"/>
                <a:ea typeface="Times New Roman"/>
                <a:cs typeface="Arial"/>
              </a:rPr>
              <a:t>INDICE DE APLICAÇÃO</a:t>
            </a:r>
            <a:endParaRPr lang="pt-BR" dirty="0">
              <a:ea typeface="Calibri"/>
              <a:cs typeface="Times New Roman"/>
            </a:endParaRPr>
          </a:p>
          <a:p>
            <a:endParaRPr lang="pt-BR" sz="20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91943"/>
              </p:ext>
            </p:extLst>
          </p:nvPr>
        </p:nvGraphicFramePr>
        <p:xfrm>
          <a:off x="971550" y="2357429"/>
          <a:ext cx="7600979" cy="2924025"/>
        </p:xfrm>
        <a:graphic>
          <a:graphicData uri="http://schemas.openxmlformats.org/drawingml/2006/table">
            <a:tbl>
              <a:tblPr/>
              <a:tblGrid>
                <a:gridCol w="3384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9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43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1º QUADRIMESTRE 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POPULAÇÃO 48.885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44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RECEITAS DO MUNICÍPIO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124.312.158,19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22.745.475,28/4=</a:t>
                      </a:r>
                    </a:p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5.686.368,91/MÊS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5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DAS DESPESAS COM SAÚDE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25.028.230,93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7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VINCULADOS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2.282.755,28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5.686.368,91/ 48.885=</a:t>
                      </a:r>
                    </a:p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116,32 p/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/Mês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9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COM SAÚDE RECURSOS PRÓPRIOS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22.745.475,65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647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EMENDA CONSTITUCIONAL 29 MÍNIMO DE 15% FOI APLICADO  18,30%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361899"/>
              </p:ext>
            </p:extLst>
          </p:nvPr>
        </p:nvGraphicFramePr>
        <p:xfrm>
          <a:off x="1857357" y="642917"/>
          <a:ext cx="5286412" cy="6094387"/>
        </p:xfrm>
        <a:graphic>
          <a:graphicData uri="http://schemas.openxmlformats.org/drawingml/2006/table">
            <a:tbl>
              <a:tblPr/>
              <a:tblGrid>
                <a:gridCol w="3486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9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4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(A) RECEITAS E TRANSF. DE IMPOSTOS18</a:t>
                      </a:r>
                    </a:p>
                  </a:txBody>
                  <a:tcPr marL="11322" marR="11322" marT="11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1º</a:t>
                      </a:r>
                      <a:r>
                        <a:rPr lang="pt-BR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QUADRIMESTRE/2020</a:t>
                      </a:r>
                    </a:p>
                  </a:txBody>
                  <a:tcPr marL="11322" marR="11322" marT="11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10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IMPOSTOS MUNICIPAIS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IPTU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8.081.011,40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ITBI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594.582,93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IRRF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4.530.030,69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ISSQN/ISS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7.965.596,99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Multas e Juros de Mora de Imposto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89.526,13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Receita e Dívida Ativa Trib. Impostos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1.133.349,44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 DAS RECEITAS PRÓPRIAS: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22.394.097,58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108">
                <a:tc gridSpan="2"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1322" marR="11322" marT="11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Quota-Parte do FPM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9.988.592,45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Quota-Parte do ITR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3.261,42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Trabsf.Financeira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do ICMS-Desoneração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 DAS TRANSFERENCIAS DA UNIÃO:</a:t>
                      </a:r>
                    </a:p>
                  </a:txBody>
                  <a:tcPr marL="11322" marR="11322" marT="11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9.991.853,87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108">
                <a:tc gridSpan="2">
                  <a:txBody>
                    <a:bodyPr/>
                    <a:lstStyle/>
                    <a:p>
                      <a:pPr algn="ctr" rtl="0" fontAlgn="b"/>
                      <a:endParaRPr lang="pt-BR" sz="1000" b="1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Quota-Parte ICMS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84.240.495,48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07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Quota- parte IPVA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6.934.131,31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Quota-Parte do IPI – Exportação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751.579,95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 DAS TRANSFERENCIAS DO ESTADO: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91.926.206,74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 DAS RECEITAS DE IMPOSTOS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124.312.158,19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1108">
                <a:tc gridSpan="2">
                  <a:txBody>
                    <a:bodyPr/>
                    <a:lstStyle/>
                    <a:p>
                      <a:pPr algn="ctr" rtl="0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Liquidadas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25.028.230,93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(-) </a:t>
                      </a:r>
                      <a:r>
                        <a:rPr lang="pt-B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Transf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. Recursos vinculados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2.282.755,28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11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 DAS DESPESAS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22.745.475,65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9577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0(C) CÁLCULO DO ÍNDICE DE APLICAÇÃO</a:t>
                      </a:r>
                    </a:p>
                  </a:txBody>
                  <a:tcPr marL="11322" marR="11322" marT="11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ACOMPANHAMENTO DAS DESPESAS COM CONSUMO Restos a pagar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996211"/>
              </p:ext>
            </p:extLst>
          </p:nvPr>
        </p:nvGraphicFramePr>
        <p:xfrm>
          <a:off x="714348" y="1174230"/>
          <a:ext cx="7530060" cy="4664287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385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5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3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Combustíveis (gasolina, álcool, gás)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102.186,52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8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de Enfermagem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64.545,49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8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de Consumo Serviço Social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16.471,60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23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Produtos Alimentícios (água, café, Açúcar)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8.558,33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588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Medicamentos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434.798,57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58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Materiais de Expedientes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58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Peças e equipamentos para veículos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58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Materiais de Zoonoses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8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Odontológicos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26.673,06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78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Persianas p/o Auditório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7571558"/>
                  </a:ext>
                </a:extLst>
              </a:tr>
              <a:tr h="44090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670.563,46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0840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ACOMPANHAMENTO DAS DESPESAS COM CONSUMO Restos a pagar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009046"/>
              </p:ext>
            </p:extLst>
          </p:nvPr>
        </p:nvGraphicFramePr>
        <p:xfrm>
          <a:off x="714348" y="1628800"/>
          <a:ext cx="7972452" cy="437990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64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27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Dietas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142.633,32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09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Oxigênio Medicinal/Concentradores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44.083,14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09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de óculos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9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descartáveis e de asseio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Divisórias para Sec. de Saúde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6.298,00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5571326"/>
                  </a:ext>
                </a:extLst>
              </a:tr>
              <a:tr h="3159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Vacina para Cães e Gatos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8443689"/>
                  </a:ext>
                </a:extLst>
              </a:tr>
              <a:tr h="3159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Ração para cães e Gatos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1255831"/>
                  </a:ext>
                </a:extLst>
              </a:tr>
              <a:tr h="3999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Peças para Manutenção de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4.107,13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99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Tapetes para as Unidades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5.825,60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0061152"/>
                  </a:ext>
                </a:extLst>
              </a:tr>
              <a:tr h="3999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Brinquedos para as UBS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35.911,00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816837"/>
                  </a:ext>
                </a:extLst>
              </a:tr>
              <a:tr h="3999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277.983,93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3618134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ACOMPANHAMENTO DAS DESPESAS COM SERVIÇOS DE TERCEIROS Restos a pagar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102760"/>
              </p:ext>
            </p:extLst>
          </p:nvPr>
        </p:nvGraphicFramePr>
        <p:xfrm>
          <a:off x="755576" y="1071548"/>
          <a:ext cx="7931224" cy="423558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602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Aluguel de aparelhagem (sem parar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Ecosat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7.740,14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Energia/Telefonia/internet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82.701,07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( Zoonoses,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Nasca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14.440,20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Exames de Média e Alta Complexidade 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118.015,83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Manutenção de Equipamentos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41.918,69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Manutenção de Veículos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25.145,75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HDO Hospital de Olhos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200.379,85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Verocheque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 (vale refeição)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312.083,68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Laboratório de Análises Clínicas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359.360,96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224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1.161.786,17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852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ACOMPANHAMENTO DAS DESPESAS COM SERVIÇOS DE TERCEIROS Restos a pagar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50273"/>
              </p:ext>
            </p:extLst>
          </p:nvPr>
        </p:nvGraphicFramePr>
        <p:xfrm>
          <a:off x="714348" y="1071548"/>
          <a:ext cx="7972452" cy="452421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64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Gráficos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1.875,00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Laboratório de Prótese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10.180,42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Manutenção de elevadores/Gerador.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18.281,50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Qualirad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(qualidade da mamografia)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pt-BR" sz="1600" dirty="0"/>
                        <a:t>Fornecimento de </a:t>
                      </a:r>
                      <a:r>
                        <a:rPr lang="pt-BR" sz="1600" dirty="0" err="1"/>
                        <a:t>Marmitex</a:t>
                      </a:r>
                      <a:endParaRPr lang="pt-BR" sz="1600" dirty="0"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9.613,07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Empresa</a:t>
                      </a:r>
                      <a:r>
                        <a:rPr lang="pt-BR" sz="1600" u="none" strike="noStrike" baseline="0" dirty="0">
                          <a:effectLst/>
                        </a:rPr>
                        <a:t> para Controle de Pragas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Tratamento Equoterapia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Programa Saúde Vocal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1.997,50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Segurança e Vigilância Patrimonial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25.863,02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Instalação de Calhas Almoxarifado da Saúde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8002148"/>
                  </a:ext>
                </a:extLst>
              </a:tr>
              <a:tr h="45224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112.117,83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ACOMPANHAMENTO DAS DESPESAS COM SERVIÇOS DE TERCEIROS Restos a pagar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794457"/>
              </p:ext>
            </p:extLst>
          </p:nvPr>
        </p:nvGraphicFramePr>
        <p:xfrm>
          <a:off x="714348" y="1052736"/>
          <a:ext cx="7314036" cy="505808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25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4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79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coleta resíduos da saúde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2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Maestro Sistemas Públicos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44.448,33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2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Soluções Serviços Terceirizados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22.031,44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8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Prefeitura de Jundiaí - SVO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E-People Soluções Ltda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78880"/>
                  </a:ext>
                </a:extLst>
              </a:tr>
              <a:tr h="4556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Tenda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957,79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596317"/>
                  </a:ext>
                </a:extLst>
              </a:tr>
              <a:tr h="4556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Irmandade Santa Casa de Louveira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100.615,00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029876"/>
                  </a:ext>
                </a:extLst>
              </a:tr>
              <a:tr h="4556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Gerador e Banheiros Químicos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7.595,26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2012666"/>
                  </a:ext>
                </a:extLst>
              </a:tr>
              <a:tr h="4556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Instalação de Ar condicionado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3817293"/>
                  </a:ext>
                </a:extLst>
              </a:tr>
              <a:tr h="4556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201.347,82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327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 DAS DESPESAS COM Equipamentos e Mat. Permanentes Restos a pagar </a:t>
            </a:r>
          </a:p>
          <a:p>
            <a:pPr algn="ctr"/>
            <a:endParaRPr lang="pt-BR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714538"/>
              </p:ext>
            </p:extLst>
          </p:nvPr>
        </p:nvGraphicFramePr>
        <p:xfrm>
          <a:off x="714348" y="1340768"/>
          <a:ext cx="7972452" cy="464565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64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do Tomógrafo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7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Móveis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18.435,60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de Informática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CRL-CDI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42.999,00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filtro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Deionizador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para UBS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0267057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para o auditório da Sec. de Saúde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3825815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Mesas Ginecológicas p/ Ambulatório CRL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13.576,00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9705340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 p/Análise de Mamografia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8853624"/>
                  </a:ext>
                </a:extLst>
              </a:tr>
              <a:tr h="40151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Monitores Multiparâmetros para CDI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123.384,00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887381"/>
                  </a:ext>
                </a:extLst>
              </a:tr>
              <a:tr h="50836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1.493.202,60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217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571480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OBRAS  Restos a pagar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59845"/>
              </p:ext>
            </p:extLst>
          </p:nvPr>
        </p:nvGraphicFramePr>
        <p:xfrm>
          <a:off x="714348" y="1071548"/>
          <a:ext cx="7972452" cy="309486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64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ITEM DA DESPESA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CONSTRUDAHER CONSTRUÇÕES E SERVIÇOS(PAS)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89.874,66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RW ENGENHARIA (CDI)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218.572,46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24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WANX CONSTRUTORA (CAPS)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156.966,43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224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MÉTODO ENGEHARIA (PROJETO ESPECIALIDADES)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64.900,00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2471237"/>
                  </a:ext>
                </a:extLst>
              </a:tr>
              <a:tr h="45224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530.313,55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1382553"/>
                  </a:ext>
                </a:extLst>
              </a:tr>
              <a:tr h="452246">
                <a:tc>
                  <a:txBody>
                    <a:bodyPr/>
                    <a:lstStyle/>
                    <a:p>
                      <a:pPr algn="l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934990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542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831569"/>
              </p:ext>
            </p:extLst>
          </p:nvPr>
        </p:nvGraphicFramePr>
        <p:xfrm>
          <a:off x="671408" y="714361"/>
          <a:ext cx="7500992" cy="5640702"/>
        </p:xfrm>
        <a:graphic>
          <a:graphicData uri="http://schemas.openxmlformats.org/drawingml/2006/table">
            <a:tbl>
              <a:tblPr/>
              <a:tblGrid>
                <a:gridCol w="557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2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77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71160">
                <a:tc gridSpan="12"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24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DESPESAS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9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DESCRIÇÃO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RECEBIDO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CONSUMO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1.124.360,55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9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RECURSOS MUNICIPAIS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SERVIÇOS 3º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12.947.796,37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210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MUNICIPAL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24.325.187,21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MAT. PERMANENTE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9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TAXA DE FISCALIZAÇÃO SANITÁRIA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13.873,96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OBRAS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34">
                <a:tc gridSpan="5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(RECURSOS MUNICIPAIS)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24.339.061,17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FOLHA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10.955.224,01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249">
                <a:tc gridSpan="7">
                  <a:txBody>
                    <a:bodyPr/>
                    <a:lstStyle/>
                    <a:p>
                      <a:pPr algn="just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249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PISO DE ATENÇÃO BÁSICA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474.998,00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RESTOS A PAGAR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320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TETO FINANCEIRO DE VIGILÂNCIA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83.430.84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CONSUMO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948.547,39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314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ASSISTÊNCIA FARMACÊUTICA BÁSICA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62.735,76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TERCEIROS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1.475.251,82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9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MÉDIA E ALTA COMPLEXIDADE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927.915,45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9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COVID -19 FEDERAL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324.759,83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MAT. PERMANENTE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1.493.202,60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82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(RECURSOS FEDERAIS)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1.873.839,88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OBRAS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530.313,55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249">
                <a:tc gridSpan="7"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586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PAB ESTADUAL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586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GLICEMIA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TOTAL DE RESTOS A PAGAR R$ 4.447.315,36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29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DOSE CERTA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1.038,00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29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COVID 19 ESTADUAL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190.992,00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39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TOTAIS DE RECURSOS ESTADUAIS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192.030,00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29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TOTAIS RECEITAS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26.404.931,05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DESPESAS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25.028.230,93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29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SALDO DO EXERCÍCIO ANTERIOR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7.375.232,60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EXERCÍCIO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8.751.932,72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1183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33.780.163,65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33.780.163,65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326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pic>
        <p:nvPicPr>
          <p:cNvPr id="3" name="Imagem 2" descr="logodaprefeituradelouveiracombrasop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850" y="95250"/>
            <a:ext cx="2047875" cy="530573"/>
          </a:xfrm>
          <a:prstGeom prst="rect">
            <a:avLst/>
          </a:prstGeom>
        </p:spPr>
      </p:pic>
      <p:pic>
        <p:nvPicPr>
          <p:cNvPr id="4" name="Imagem 3" descr="s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24625" y="0"/>
            <a:ext cx="1428750" cy="9286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807405"/>
              </p:ext>
            </p:extLst>
          </p:nvPr>
        </p:nvGraphicFramePr>
        <p:xfrm>
          <a:off x="1187450" y="1428734"/>
          <a:ext cx="6956450" cy="395759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170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385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ACOMPANHAMENTO DA FOLHA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8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>
                          <a:effectLst/>
                        </a:rPr>
                        <a:t>ENCARGOS SOCIAIS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1.133.765,89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u="none" strike="noStrike">
                          <a:effectLst/>
                        </a:rPr>
                        <a:t>OUTRAS VARIÁVEIS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285.237,29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TERCEIRO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41.322,84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170.429,28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FOLHA DE PAGAMENTO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9.324.468,71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3548723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10.955.224,01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" y="571480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ea typeface="Calibri"/>
                <a:cs typeface="Times New Roman"/>
              </a:rPr>
              <a:t>ACOMPANHAMENTO DAS DESPESAS DE CONSUMO</a:t>
            </a:r>
            <a:endParaRPr lang="pt-BR" sz="2000" dirty="0">
              <a:ea typeface="Calibri"/>
              <a:cs typeface="Times New Roman"/>
            </a:endParaRPr>
          </a:p>
          <a:p>
            <a:pPr algn="ctr"/>
            <a:endParaRPr lang="pt-BR" sz="20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488042"/>
              </p:ext>
            </p:extLst>
          </p:nvPr>
        </p:nvGraphicFramePr>
        <p:xfrm>
          <a:off x="1120727" y="956586"/>
          <a:ext cx="6775603" cy="547735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21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900" u="none" strike="noStrike" dirty="0">
                          <a:effectLst/>
                        </a:rPr>
                        <a:t>ITEM DA DESPESA</a:t>
                      </a:r>
                      <a:endParaRPr lang="pt-BR" sz="1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1º QUADRIMESTRE/2020</a:t>
                      </a:r>
                      <a:endParaRPr lang="pt-BR" sz="1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9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Combustível, Lubrificantes e Gás 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Gêneros Alimentícios (água, café, açúcar)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4.370,46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39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de Expediente</a:t>
                      </a: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2.670,30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Materiais para a Zoonose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17.107,60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Materiais odontológicos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47.129,20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39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Mat. de Consumo</a:t>
                      </a: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80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Dietas enterais, fórmulas e leites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94.787,36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39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Materiais de enfermagem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194.365,35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Materiais consumo Ass. social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39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Medicamentos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282.256,59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82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u="none" strike="noStrike" dirty="0">
                          <a:effectLst/>
                        </a:rPr>
                        <a:t>Peças para Manutenção de Equipamentos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8.655,17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dirty="0">
                          <a:effectLst/>
                        </a:rPr>
                        <a:t>Peças</a:t>
                      </a:r>
                      <a:r>
                        <a:rPr lang="pt-BR" sz="1800" u="none" strike="noStrike" baseline="0" dirty="0">
                          <a:effectLst/>
                        </a:rPr>
                        <a:t> para manutenção de veículos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35.476,98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62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Oxigênio e Concentradores</a:t>
                      </a: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  <a:p>
                      <a:pPr algn="l" rtl="0" fontAlgn="ctr"/>
                      <a:endParaRPr lang="pt-BR" sz="1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4" marR="7504" marT="75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688.019,01</a:t>
                      </a:r>
                    </a:p>
                  </a:txBody>
                  <a:tcPr marL="7504" marR="7504" marT="7504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86901"/>
              </p:ext>
            </p:extLst>
          </p:nvPr>
        </p:nvGraphicFramePr>
        <p:xfrm>
          <a:off x="1187450" y="1428734"/>
          <a:ext cx="6956450" cy="395759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170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385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DESPESAS DE CONSUMO (CONTINUAÇÃO)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1º quadrimestre/2020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8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Rações para cães e gatos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Vacina febre tifoide e /p cães e gatos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de Aparelhos auditivos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8.525,00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de asseio e descartáveis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5.856,54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Testes Rápidos Covid-19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388.350,00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3548723"/>
                  </a:ext>
                </a:extLst>
              </a:tr>
              <a:tr h="510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400" u="none" strike="noStrike" dirty="0">
                          <a:effectLst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436.341,54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65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-1676" y="8686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ACOMPANHAMENTO DAS DESPESAS COM SERVIÇOS DE TERCEIROS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933337"/>
              </p:ext>
            </p:extLst>
          </p:nvPr>
        </p:nvGraphicFramePr>
        <p:xfrm>
          <a:off x="812699" y="1351307"/>
          <a:ext cx="7515250" cy="463803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902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ITEM DA 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 1º QUADRIMESTRE/2020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Adiantamentos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21.300,00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Aluguel de aparelhagens(sem parar,xerox,Ecosat)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2.398,84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Energia/telefonia/internet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98.995,59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Locação(Vigilância/</a:t>
                      </a:r>
                      <a:r>
                        <a:rPr lang="pt-BR" sz="1800" u="none" strike="noStrike" dirty="0" err="1">
                          <a:effectLst/>
                        </a:rPr>
                        <a:t>Nasca</a:t>
                      </a:r>
                      <a:r>
                        <a:rPr lang="pt-BR" sz="1800" u="none" strike="noStrike" dirty="0">
                          <a:effectLst/>
                        </a:rPr>
                        <a:t>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27.920,06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Exames de Média e Alta Complexidade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181.041,76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Manutenção de Equipamentos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25.441,16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54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Educação Permanente Cursos</a:t>
                      </a: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 err="1">
                          <a:effectLst/>
                        </a:rPr>
                        <a:t>Litucera</a:t>
                      </a:r>
                      <a:r>
                        <a:rPr lang="pt-BR" sz="1800" u="none" strike="noStrike" dirty="0">
                          <a:effectLst/>
                        </a:rPr>
                        <a:t> (manutenção dos próprios e serviços gerais)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520.581,32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Laboratório de  Análises Clínicas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184.759,17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Manutenção de Veículos</a:t>
                      </a: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de Marmitex</a:t>
                      </a: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Soluções Serviços de controle de acesso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356.276,36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6" marR="7006" marT="70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1.418.714,26</a:t>
                      </a:r>
                    </a:p>
                  </a:txBody>
                  <a:tcPr marL="7006" marR="7006" marT="700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84890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PRESTAÇÃO DE SERVIÇOS DE 3º (CONTINUAÇÃO)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968433"/>
              </p:ext>
            </p:extLst>
          </p:nvPr>
        </p:nvGraphicFramePr>
        <p:xfrm>
          <a:off x="485801" y="1499834"/>
          <a:ext cx="8229603" cy="297053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5114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200" u="none" strike="noStrike" dirty="0">
                          <a:effectLst/>
                        </a:rPr>
                        <a:t>ITEM DA DESPESA295</a:t>
                      </a:r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u="none" strike="noStrike" dirty="0">
                          <a:effectLst/>
                        </a:rPr>
                        <a:t>1º QUADRIMESTRE/2020</a:t>
                      </a:r>
                    </a:p>
                    <a:p>
                      <a:pPr algn="ctr" rtl="0" fontAlgn="ctr"/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VEROCHEQUE (VALE REFEIÇÃO)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189.101,39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SEGURANÇA E VIGILÂNCIA PATRIMONIAL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64.569,20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MAESTRO SISTEMAS PÚBLICOS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88.896,66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GRÁFICOS</a:t>
                      </a: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MANUTENÇÃO DE ELEVADORES E GERADORES</a:t>
                      </a: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9.026,84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1903991"/>
                  </a:ext>
                </a:extLst>
              </a:tr>
              <a:tr h="368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200" u="none" strike="noStrike">
                          <a:effectLst/>
                        </a:rPr>
                        <a:t>TOTAL</a:t>
                      </a:r>
                      <a:endParaRPr lang="pt-BR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351.774,09</a:t>
                      </a:r>
                    </a:p>
                  </a:txBody>
                  <a:tcPr marL="8561" marR="8561" marT="856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3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8994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ACOMPANHAMENTO DAS DESPESAS COM  CONVÊNIOS E CONTRATOS  DE TERCEIROS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75175"/>
              </p:ext>
            </p:extLst>
          </p:nvPr>
        </p:nvGraphicFramePr>
        <p:xfrm>
          <a:off x="806166" y="1495327"/>
          <a:ext cx="7531668" cy="2767893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26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91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200" u="none" strike="noStrike" dirty="0">
                          <a:effectLst/>
                        </a:rPr>
                        <a:t>ITEM DA DESPESA</a:t>
                      </a:r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200" u="none" strike="noStrike" dirty="0">
                          <a:effectLst/>
                        </a:rPr>
                        <a:t>1º QUADRIMESTRE/2020</a:t>
                      </a:r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96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200" u="none" strike="noStrike" dirty="0" err="1">
                          <a:effectLst/>
                        </a:rPr>
                        <a:t>Cielo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281.706,54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2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200" u="none" strike="noStrike" dirty="0" err="1">
                          <a:effectLst/>
                        </a:rPr>
                        <a:t>Larcab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201.262,50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96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200" u="none" strike="noStrike" dirty="0">
                          <a:effectLst/>
                        </a:rPr>
                        <a:t>Irmandade</a:t>
                      </a:r>
                      <a:r>
                        <a:rPr lang="pt-BR" sz="2200" u="none" strike="noStrike" baseline="0" dirty="0">
                          <a:effectLst/>
                        </a:rPr>
                        <a:t> Santa Casa de Louveira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10.551.724,18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200" u="none" strike="noStrike" dirty="0" err="1">
                          <a:effectLst/>
                        </a:rPr>
                        <a:t>Grendacc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200" u="none" strike="noStrike" dirty="0">
                          <a:effectLst/>
                        </a:rPr>
                        <a:t>APAE Louveira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83.914,80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2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200" u="none" strike="noStrike" dirty="0">
                          <a:effectLst/>
                        </a:rPr>
                        <a:t>TOTAL</a:t>
                      </a:r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11.166.608,02</a:t>
                      </a:r>
                    </a:p>
                  </a:txBody>
                  <a:tcPr marL="8704" marR="8704" marT="870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84890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ea typeface="Calibri"/>
                <a:cs typeface="Times New Roman"/>
              </a:rPr>
              <a:t>EQUIPAMENTOS E MATERIAIS PERMANENTES</a:t>
            </a:r>
            <a:endParaRPr lang="pt-BR" sz="2000" dirty="0">
              <a:ea typeface="Calibri"/>
              <a:cs typeface="Times New Roman"/>
            </a:endParaRPr>
          </a:p>
          <a:p>
            <a:pPr algn="ctr"/>
            <a:endParaRPr lang="pt-BR" sz="20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832996"/>
              </p:ext>
            </p:extLst>
          </p:nvPr>
        </p:nvGraphicFramePr>
        <p:xfrm>
          <a:off x="485801" y="1499834"/>
          <a:ext cx="8229603" cy="259386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5114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200" u="none" strike="noStrike" dirty="0">
                          <a:effectLst/>
                        </a:rPr>
                        <a:t>ITEM DA DESPESA295</a:t>
                      </a:r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u="none" strike="noStrike" dirty="0">
                          <a:effectLst/>
                        </a:rPr>
                        <a:t>1º QUADRIMESTRE/2020</a:t>
                      </a:r>
                    </a:p>
                    <a:p>
                      <a:pPr algn="ctr" rtl="0" fontAlgn="ctr"/>
                      <a:endParaRPr lang="pt-BR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0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de Informática</a:t>
                      </a: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Equipamentos para </a:t>
                      </a:r>
                      <a:r>
                        <a:rPr lang="pt-BR" sz="1800" u="none" strike="noStrike" dirty="0" err="1">
                          <a:effectLst/>
                        </a:rPr>
                        <a:t>Fisioterpia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Equipamentos</a:t>
                      </a:r>
                      <a:r>
                        <a:rPr lang="pt-BR" sz="1800" u="none" strike="noStrike" baseline="0" dirty="0">
                          <a:effectLst/>
                        </a:rPr>
                        <a:t> para Enfermagem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6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Móveis Para UBS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200" u="none" strike="noStrike">
                          <a:effectLst/>
                        </a:rPr>
                        <a:t>TOTAL</a:t>
                      </a:r>
                      <a:endParaRPr lang="pt-BR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850,00</a:t>
                      </a:r>
                    </a:p>
                  </a:txBody>
                  <a:tcPr marL="8561" marR="8561" marT="856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4" y="117329"/>
            <a:ext cx="1550247" cy="602751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621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1107</Words>
  <Application>Microsoft Office PowerPoint</Application>
  <PresentationFormat>Apresentação na tela (4:3)</PresentationFormat>
  <Paragraphs>413</Paragraphs>
  <Slides>18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Verdana</vt:lpstr>
      <vt:lpstr>Tema do Office</vt:lpstr>
      <vt:lpstr>SECRETARIA DE SAÚDE DE LOUVEIRA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SAÚDE DE LOUVEIRA</dc:title>
  <dc:creator>saude</dc:creator>
  <cp:lastModifiedBy>Saude</cp:lastModifiedBy>
  <cp:revision>369</cp:revision>
  <cp:lastPrinted>2020-05-22T12:51:45Z</cp:lastPrinted>
  <dcterms:created xsi:type="dcterms:W3CDTF">2017-05-15T12:48:51Z</dcterms:created>
  <dcterms:modified xsi:type="dcterms:W3CDTF">2020-05-22T14:20:31Z</dcterms:modified>
</cp:coreProperties>
</file>